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6"/>
  </p:notesMasterIdLst>
  <p:handoutMasterIdLst>
    <p:handoutMasterId r:id="rId37"/>
  </p:handoutMasterIdLst>
  <p:sldIdLst>
    <p:sldId id="258" r:id="rId10"/>
    <p:sldId id="298" r:id="rId11"/>
    <p:sldId id="402" r:id="rId12"/>
    <p:sldId id="391" r:id="rId13"/>
    <p:sldId id="403" r:id="rId14"/>
    <p:sldId id="406" r:id="rId15"/>
    <p:sldId id="405" r:id="rId16"/>
    <p:sldId id="407" r:id="rId17"/>
    <p:sldId id="408" r:id="rId18"/>
    <p:sldId id="409" r:id="rId19"/>
    <p:sldId id="410" r:id="rId20"/>
    <p:sldId id="412" r:id="rId21"/>
    <p:sldId id="411" r:id="rId22"/>
    <p:sldId id="413" r:id="rId23"/>
    <p:sldId id="414" r:id="rId24"/>
    <p:sldId id="422" r:id="rId25"/>
    <p:sldId id="415" r:id="rId26"/>
    <p:sldId id="416" r:id="rId27"/>
    <p:sldId id="423" r:id="rId28"/>
    <p:sldId id="424" r:id="rId29"/>
    <p:sldId id="425" r:id="rId30"/>
    <p:sldId id="419" r:id="rId31"/>
    <p:sldId id="420" r:id="rId32"/>
    <p:sldId id="427" r:id="rId33"/>
    <p:sldId id="428" r:id="rId34"/>
    <p:sldId id="426" r:id="rId35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320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3022" userDrawn="1">
          <p15:clr>
            <a:srgbClr val="A4A3A4"/>
          </p15:clr>
        </p15:guide>
        <p15:guide id="6" orient="horz" pos="4247" userDrawn="1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2614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612" userDrawn="1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97" autoAdjust="0"/>
    <p:restoredTop sz="83638"/>
  </p:normalViewPr>
  <p:slideViewPr>
    <p:cSldViewPr snapToObjects="1">
      <p:cViewPr varScale="1">
        <p:scale>
          <a:sx n="98" d="100"/>
          <a:sy n="98" d="100"/>
        </p:scale>
        <p:origin x="1080" y="192"/>
      </p:cViewPr>
      <p:guideLst>
        <p:guide orient="horz" pos="4320"/>
        <p:guide orient="horz" pos="1525"/>
        <p:guide orient="horz" pos="3022"/>
        <p:guide orient="horz" pos="4247"/>
        <p:guide orient="horz" pos="3974"/>
        <p:guide pos="2880"/>
        <p:guide orient="horz" pos="2614"/>
        <p:guide orient="horz" pos="391"/>
        <p:guide pos="249"/>
        <p:guide pos="5556"/>
        <p:guide orient="horz" pos="482"/>
        <p:guide pos="612"/>
        <p:guide pos="5670"/>
      </p:guideLst>
    </p:cSldViewPr>
  </p:slideViewPr>
  <p:outlineViewPr>
    <p:cViewPr>
      <p:scale>
        <a:sx n="33" d="100"/>
        <a:sy n="33" d="100"/>
      </p:scale>
      <p:origin x="0" y="-300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22.07.20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22.07.20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85439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533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188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793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6563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019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9621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0805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1839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1691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065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5661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5465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3542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4080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1187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6670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204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103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2633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212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1582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4592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345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Asses model parameters by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constrained</a:t>
                </a:r>
              </a:p>
              <a:p>
                <a:pPr marL="342900" lvl="0" indent="-342900">
                  <a:buFont typeface="+mj-lt"/>
                  <a:buAutoNum type="romanUcPeriod"/>
                </a:pPr>
                <a:r>
                  <a:rPr lang="en-DE" sz="1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well they are supported by the data </a:t>
                </a:r>
                <a:r>
                  <a:rPr lang="de-DE" sz="1400" b="0" i="0">
                    <a:latin typeface="Cambria Math" panose="02040503050406030204" pitchFamily="18" charset="0"/>
                  </a:rPr>
                  <a:t>𝑠</a:t>
                </a: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in Bayes’ theory, the inference problem takes the following form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On the left-side is the posterior distribution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𝑝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(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𝑠|𝜃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 ⃗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,ℳ)</a:t>
                </a:r>
                <a:r>
                  <a:rPr lang="en-DE" dirty="0">
                    <a:effectLst/>
                  </a:rPr>
                  <a:t> </a:t>
                </a:r>
                <a:r>
                  <a:rPr lang="en-GB" sz="1200" dirty="0"/>
                  <a:t>conditional probability distribution that encodes the probability to observe data </a:t>
                </a:r>
                <a:r>
                  <a:rPr lang="en-GB" sz="1200" i="0">
                    <a:latin typeface="Cambria Math" panose="02040503050406030204" pitchFamily="18" charset="0"/>
                  </a:rPr>
                  <a:t>𝑠</a:t>
                </a:r>
                <a:r>
                  <a:rPr lang="en-GB" sz="1200" dirty="0"/>
                  <a:t> assuming that model parameters </a:t>
                </a:r>
                <a:r>
                  <a:rPr lang="en-GB" sz="1200" i="0">
                    <a:latin typeface="Cambria Math" panose="02040503050406030204" pitchFamily="18" charset="0"/>
                  </a:rPr>
                  <a:t>𝜃</a:t>
                </a:r>
                <a:r>
                  <a:rPr lang="en-DE" sz="1200" i="0">
                    <a:latin typeface="Cambria Math" panose="02040503050406030204" pitchFamily="18" charset="0"/>
                  </a:rPr>
                  <a:t> ⃗</a:t>
                </a:r>
                <a:r>
                  <a:rPr lang="en-GB" sz="1200" dirty="0"/>
                  <a:t> and model space </a:t>
                </a:r>
                <a:r>
                  <a:rPr lang="en-GB" sz="1200" i="0">
                    <a:latin typeface="Cambria Math" panose="02040503050406030204" pitchFamily="18" charset="0"/>
                  </a:rPr>
                  <a:t>ℳ</a:t>
                </a:r>
                <a:r>
                  <a:rPr lang="en-GB" sz="1200" dirty="0"/>
                  <a:t> are true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</a:t>
                </a:r>
                <a:r>
                  <a:rPr lang="en-GB" sz="1200" dirty="0"/>
                  <a:t> “</a:t>
                </a:r>
                <a:r>
                  <a:rPr lang="en-GB" sz="1200" i="1" dirty="0"/>
                  <a:t>goodness of fit</a:t>
                </a:r>
                <a:r>
                  <a:rPr lang="en-GB" sz="1200" dirty="0"/>
                  <a:t>” measure</a:t>
                </a:r>
                <a:br>
                  <a:rPr lang="en-GB" sz="1200" dirty="0"/>
                </a:br>
                <a:r>
                  <a:rPr lang="en-GB" sz="1200" dirty="0">
                    <a:sym typeface="Wingdings" pitchFamily="2" charset="2"/>
                  </a:rPr>
                  <a:t> likelihood</a:t>
                </a:r>
                <a:endParaRPr lang="en-GB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0531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Franziska </a:t>
            </a:r>
            <a:r>
              <a:rPr lang="en-GB" dirty="0" err="1"/>
              <a:t>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png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3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2.emf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emf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png"/><Relationship Id="rId5" Type="http://schemas.openxmlformats.org/officeDocument/2006/relationships/image" Target="../media/image34.emf"/><Relationship Id="rId4" Type="http://schemas.openxmlformats.org/officeDocument/2006/relationships/package" Target="../embeddings/Microsoft_Excel_Worksheet5.xls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png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6.xls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7.xls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Excel_Worksheet8.xlsx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2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GB" dirty="0"/>
              <a:t>created:		30.06.2020, Franziska </a:t>
            </a:r>
            <a:r>
              <a:rPr lang="en-GB" dirty="0" err="1"/>
              <a:t>Riegger</a:t>
            </a:r>
            <a:endParaRPr lang="en-GB" dirty="0"/>
          </a:p>
          <a:p>
            <a:r>
              <a:rPr lang="en-GB" dirty="0"/>
              <a:t>modified:	21.07.2020, Franziska </a:t>
            </a:r>
            <a:r>
              <a:rPr lang="en-GB" dirty="0" err="1"/>
              <a:t>Riegger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03.06.2020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Franziska </a:t>
            </a:r>
            <a:r>
              <a:rPr lang="en-GB" dirty="0" err="1"/>
              <a:t>Riegger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6C6AE60A-B69C-4790-82F7-3882EDF23186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673412"/>
          </a:xfrm>
        </p:spPr>
        <p:txBody>
          <a:bodyPr wrap="square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 Forward Model Code</a:t>
            </a:r>
            <a:br>
              <a:rPr lang="en-GB" dirty="0"/>
            </a:br>
            <a:r>
              <a:rPr lang="en-GB" sz="2400" b="0" dirty="0"/>
              <a:t>Overview and How To</a:t>
            </a:r>
            <a:endParaRPr lang="en-GB" sz="3100" b="0" dirty="0"/>
          </a:p>
        </p:txBody>
      </p:sp>
    </p:spTree>
    <p:extLst>
      <p:ext uri="{BB962C8B-B14F-4D97-AF65-F5344CB8AC3E}">
        <p14:creationId xmlns:p14="http://schemas.microsoft.com/office/powerpoint/2010/main" val="358976207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10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613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SpaceInterferometer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Realizations: </a:t>
            </a:r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</a:rPr>
              <a:t>EccentricLISA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484B99-B114-8742-933B-E0DF8BFBAC92}"/>
              </a:ext>
            </a:extLst>
          </p:cNvPr>
          <p:cNvGraphicFramePr>
            <a:graphicFrameLocks noGrp="1"/>
          </p:cNvGraphicFramePr>
          <p:nvPr/>
        </p:nvGraphicFramePr>
        <p:xfrm>
          <a:off x="-10402888" y="-4960938"/>
          <a:ext cx="4407359" cy="42669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119">
                  <a:extLst>
                    <a:ext uri="{9D8B030D-6E8A-4147-A177-3AD203B41FA5}">
                      <a16:colId xmlns:a16="http://schemas.microsoft.com/office/drawing/2014/main" val="2795106991"/>
                    </a:ext>
                  </a:extLst>
                </a:gridCol>
                <a:gridCol w="715219">
                  <a:extLst>
                    <a:ext uri="{9D8B030D-6E8A-4147-A177-3AD203B41FA5}">
                      <a16:colId xmlns:a16="http://schemas.microsoft.com/office/drawing/2014/main" val="3438713033"/>
                    </a:ext>
                  </a:extLst>
                </a:gridCol>
                <a:gridCol w="714035">
                  <a:extLst>
                    <a:ext uri="{9D8B030D-6E8A-4147-A177-3AD203B41FA5}">
                      <a16:colId xmlns:a16="http://schemas.microsoft.com/office/drawing/2014/main" val="1928302692"/>
                    </a:ext>
                  </a:extLst>
                </a:gridCol>
                <a:gridCol w="374188">
                  <a:extLst>
                    <a:ext uri="{9D8B030D-6E8A-4147-A177-3AD203B41FA5}">
                      <a16:colId xmlns:a16="http://schemas.microsoft.com/office/drawing/2014/main" val="2120929228"/>
                    </a:ext>
                  </a:extLst>
                </a:gridCol>
                <a:gridCol w="412080">
                  <a:extLst>
                    <a:ext uri="{9D8B030D-6E8A-4147-A177-3AD203B41FA5}">
                      <a16:colId xmlns:a16="http://schemas.microsoft.com/office/drawing/2014/main" val="1093549195"/>
                    </a:ext>
                  </a:extLst>
                </a:gridCol>
                <a:gridCol w="412080">
                  <a:extLst>
                    <a:ext uri="{9D8B030D-6E8A-4147-A177-3AD203B41FA5}">
                      <a16:colId xmlns:a16="http://schemas.microsoft.com/office/drawing/2014/main" val="3637816221"/>
                    </a:ext>
                  </a:extLst>
                </a:gridCol>
                <a:gridCol w="309060">
                  <a:extLst>
                    <a:ext uri="{9D8B030D-6E8A-4147-A177-3AD203B41FA5}">
                      <a16:colId xmlns:a16="http://schemas.microsoft.com/office/drawing/2014/main" val="461533966"/>
                    </a:ext>
                  </a:extLst>
                </a:gridCol>
                <a:gridCol w="852578">
                  <a:extLst>
                    <a:ext uri="{9D8B030D-6E8A-4147-A177-3AD203B41FA5}">
                      <a16:colId xmlns:a16="http://schemas.microsoft.com/office/drawing/2014/main" val="877381868"/>
                    </a:ext>
                  </a:extLst>
                </a:gridCol>
              </a:tblGrid>
              <a:tr h="1259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>
                          <a:effectLst/>
                        </a:rPr>
                        <a:t>Class</a:t>
                      </a:r>
                      <a:endParaRPr lang="en-GB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EccentricLISA</a:t>
                      </a:r>
                      <a:endParaRPr lang="en-GB" sz="700" b="1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926691"/>
                  </a:ext>
                </a:extLst>
              </a:tr>
              <a:tr h="9969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Realization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>
                          <a:effectLst/>
                        </a:rPr>
                        <a:t>SpaceInterferometer</a:t>
                      </a:r>
                      <a:endParaRPr lang="en-GB" sz="6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3078"/>
                  </a:ext>
                </a:extLst>
              </a:tr>
              <a:tr h="8395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Minimal input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parameters either via parameters of filepath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157444"/>
                  </a:ext>
                </a:extLst>
              </a:tr>
              <a:tr h="8919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>
                          <a:effectLst/>
                        </a:rPr>
                        <a:t>Attributes</a:t>
                      </a:r>
                      <a:endParaRPr lang="en-GB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Name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Type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Units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Default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Specification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340450"/>
                  </a:ext>
                </a:extLst>
              </a:tr>
              <a:tr h="8919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L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3D 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m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5" gridSpan="2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from self.parameters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5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lengths of LISA arms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572676"/>
                  </a:ext>
                </a:extLst>
              </a:tr>
              <a:tr h="22666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swap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bool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DE" sz="500" u="none" strike="noStrike">
                          <a:effectLst/>
                        </a:rPr>
                        <a:t>--</a:t>
                      </a:r>
                      <a:endParaRPr lang="en-DE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swaps between two different ways to define initial position and order of spacecraft labeling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497361"/>
                  </a:ext>
                </a:extLst>
              </a:tr>
              <a:tr h="15110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omega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float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rad/year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angular velocity of LISA baricenter around Sun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441071"/>
                  </a:ext>
                </a:extLst>
              </a:tr>
              <a:tr h="8919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eta_zero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float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rad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initial position of rotation around Sun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35112"/>
                  </a:ext>
                </a:extLst>
              </a:tr>
              <a:tr h="15215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xi_zero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float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rad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initial position of rotation around baricenter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19829"/>
                  </a:ext>
                </a:extLst>
              </a:tr>
              <a:tr h="8919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ecc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float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DE" sz="500" u="none" strike="noStrike">
                          <a:effectLst/>
                        </a:rPr>
                        <a:t>--</a:t>
                      </a:r>
                      <a:endParaRPr lang="en-DE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500" u="none" strike="noStrike">
                          <a:effectLst/>
                        </a:rPr>
                        <a:t>L/2sqrt(3)R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eccentricity of orbits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3716"/>
                  </a:ext>
                </a:extLst>
              </a:tr>
              <a:tr h="8395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>
                          <a:effectLst/>
                        </a:rPr>
                        <a:t>Method</a:t>
                      </a:r>
                      <a:endParaRPr lang="en-GB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Name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Specification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Input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Output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4034379"/>
                  </a:ext>
                </a:extLst>
              </a:tr>
              <a:tr h="8919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Name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Specification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Type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Default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Type</a:t>
                      </a:r>
                      <a:endParaRPr lang="en-GB" sz="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2108609"/>
                  </a:ext>
                </a:extLst>
              </a:tr>
              <a:tr h="1783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sigma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angular position of spacecrafts wrt baricenter 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swap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notational settnig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bool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self.swap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sigam: 3D 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4413519"/>
                  </a:ext>
                </a:extLst>
              </a:tr>
              <a:tr h="1783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alpha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rotation around sun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time of evaluation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int/float/list</a:t>
                      </a:r>
                      <a:br>
                        <a:rPr lang="en-GB" sz="500" u="none" strike="noStrike">
                          <a:effectLst/>
                        </a:rPr>
                      </a:br>
                      <a:r>
                        <a:rPr lang="en-GB" sz="500" u="none" strike="noStrike">
                          <a:effectLst/>
                        </a:rPr>
                        <a:t>/tuple/array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self.sim.t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eta:(dim(t))D 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2127848"/>
                  </a:ext>
                </a:extLst>
              </a:tr>
              <a:tr h="26759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beta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positional parameter, encoding anomaly wrt barycentre at t=0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DE" sz="500" u="none" strike="noStrike">
                          <a:effectLst/>
                        </a:rPr>
                        <a:t>--</a:t>
                      </a:r>
                      <a:endParaRPr lang="en-DE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beta: 3D 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6989697"/>
                  </a:ext>
                </a:extLst>
              </a:tr>
              <a:tr h="1783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get_ploc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positions of spacecrafts wrt to LISA baricenter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time of evaluation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int/float/list</a:t>
                      </a:r>
                      <a:br>
                        <a:rPr lang="en-GB" sz="500" u="none" strike="noStrike">
                          <a:effectLst/>
                        </a:rPr>
                      </a:br>
                      <a:r>
                        <a:rPr lang="en-GB" sz="500" u="none" strike="noStrike">
                          <a:effectLst/>
                        </a:rPr>
                        <a:t>/tuple/array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self.sim.t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ploc: dict()</a:t>
                      </a:r>
                      <a:br>
                        <a:rPr lang="en-GB" sz="500" u="none" strike="noStrike">
                          <a:effectLst/>
                        </a:rPr>
                      </a:br>
                      <a:r>
                        <a:rPr lang="en-GB" sz="500" u="none" strike="noStrike">
                          <a:effectLst/>
                        </a:rPr>
                        <a:t>e.g. ploc['1']: (dim(t),3)D 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1731970"/>
                  </a:ext>
                </a:extLst>
              </a:tr>
              <a:tr h="26759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approx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order of accuracy in model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DE" sz="500" u="none" strike="noStrike">
                          <a:effectLst/>
                        </a:rPr>
                        <a:t>2</a:t>
                      </a:r>
                      <a:endParaRPr lang="en-DE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234315"/>
                  </a:ext>
                </a:extLst>
              </a:tr>
              <a:tr h="1783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get_p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returns positoin of spacecrafts wrt Sun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time of evaluation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int/float/list</a:t>
                      </a:r>
                      <a:br>
                        <a:rPr lang="en-GB" sz="500" u="none" strike="noStrike">
                          <a:effectLst/>
                        </a:rPr>
                      </a:br>
                      <a:r>
                        <a:rPr lang="en-GB" sz="500" u="none" strike="noStrike">
                          <a:effectLst/>
                        </a:rPr>
                        <a:t>/tuple/array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self.sim.t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p: dict()</a:t>
                      </a:r>
                      <a:br>
                        <a:rPr lang="en-GB" sz="500" u="none" strike="noStrike">
                          <a:effectLst/>
                        </a:rPr>
                      </a:br>
                      <a:r>
                        <a:rPr lang="en-GB" sz="500" u="none" strike="noStrike">
                          <a:effectLst/>
                        </a:rPr>
                        <a:t>e.g. p['1']: (dim(t),3)D 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1676517"/>
                  </a:ext>
                </a:extLst>
              </a:tr>
              <a:tr h="26759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approx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order of accuracy in model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DE" sz="500" u="none" strike="noStrike">
                          <a:effectLst/>
                        </a:rPr>
                        <a:t>2</a:t>
                      </a:r>
                      <a:endParaRPr lang="en-DE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795169"/>
                  </a:ext>
                </a:extLst>
              </a:tr>
              <a:tr h="1783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get_n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returns light propagation directions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time of evaluation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int/float/list</a:t>
                      </a:r>
                      <a:br>
                        <a:rPr lang="en-GB" sz="500" u="none" strike="noStrike">
                          <a:effectLst/>
                        </a:rPr>
                      </a:br>
                      <a:r>
                        <a:rPr lang="en-GB" sz="500" u="none" strike="noStrike">
                          <a:effectLst/>
                        </a:rPr>
                        <a:t>/tuple/array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self.sim.t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n: dict()</a:t>
                      </a:r>
                      <a:br>
                        <a:rPr lang="en-GB" sz="500" u="none" strike="noStrike">
                          <a:effectLst/>
                        </a:rPr>
                      </a:br>
                      <a:r>
                        <a:rPr lang="en-GB" sz="500" u="none" strike="noStrike">
                          <a:effectLst/>
                        </a:rPr>
                        <a:t>e.g. n['1']: (dim(t),3)D 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6853294"/>
                  </a:ext>
                </a:extLst>
              </a:tr>
              <a:tr h="25184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get_constellation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constellations for measurements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swap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notational settnig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bool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self.swap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list with entries [sending, transmitting, receiving] spacecraft indices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6326281"/>
                  </a:ext>
                </a:extLst>
              </a:tr>
              <a:tr h="1783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L_light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travel times in seconds that laser beams experience between two spacecrafts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time of evaluation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int/float/list</a:t>
                      </a:r>
                      <a:br>
                        <a:rPr lang="en-GB" sz="500" u="none" strike="noStrike">
                          <a:effectLst/>
                        </a:rPr>
                      </a:br>
                      <a:r>
                        <a:rPr lang="en-GB" sz="500" u="none" strike="noStrike">
                          <a:effectLst/>
                        </a:rPr>
                        <a:t>/tuple/array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self.sim.t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500" u="none" strike="noStrike">
                          <a:effectLst/>
                        </a:rPr>
                        <a:t>L_light: dict()</a:t>
                      </a:r>
                      <a:br>
                        <a:rPr lang="en-GB" sz="500" u="none" strike="noStrike">
                          <a:effectLst/>
                        </a:rPr>
                      </a:br>
                      <a:r>
                        <a:rPr lang="en-GB" sz="500" u="none" strike="noStrike">
                          <a:effectLst/>
                        </a:rPr>
                        <a:t>e.g. L['-1']:  (dim(t))D array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538199"/>
                  </a:ext>
                </a:extLst>
              </a:tr>
              <a:tr h="26759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link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link along which laser is transmitted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int/str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all possible links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2675"/>
                  </a:ext>
                </a:extLst>
              </a:tr>
              <a:tr h="4512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accurate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sets propagation direction dependency is considered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>
                          <a:effectLst/>
                        </a:rPr>
                        <a:t>bool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500" u="none" strike="noStrike" dirty="0">
                          <a:effectLst/>
                        </a:rPr>
                        <a:t>True</a:t>
                      </a:r>
                      <a:endParaRPr lang="en-GB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94537"/>
                  </a:ext>
                </a:extLst>
              </a:tr>
            </a:tbl>
          </a:graphicData>
        </a:graphic>
      </p:graphicFrame>
      <p:sp>
        <p:nvSpPr>
          <p:cNvPr id="14" name="TextBox 9">
            <a:extLst>
              <a:ext uri="{FF2B5EF4-FFF2-40B4-BE49-F238E27FC236}">
                <a16:creationId xmlns:a16="http://schemas.microsoft.com/office/drawing/2014/main" id="{9B87884A-3903-4C42-B5F4-EA7C22C44033}"/>
              </a:ext>
            </a:extLst>
          </p:cNvPr>
          <p:cNvSpPr txBox="1"/>
          <p:nvPr/>
        </p:nvSpPr>
        <p:spPr>
          <a:xfrm>
            <a:off x="19546888" y="11647488"/>
            <a:ext cx="0" cy="1730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10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A914C75A-E3EF-EA4D-9D8A-7A535A066BFE}"/>
              </a:ext>
            </a:extLst>
          </p:cNvPr>
          <p:cNvSpPr txBox="1"/>
          <p:nvPr/>
        </p:nvSpPr>
        <p:spPr>
          <a:xfrm>
            <a:off x="19546888" y="11647488"/>
            <a:ext cx="0" cy="1730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10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AA48B8CF-E2B8-AE41-9DCE-2CB447F8C761}"/>
              </a:ext>
            </a:extLst>
          </p:cNvPr>
          <p:cNvSpPr txBox="1"/>
          <p:nvPr/>
        </p:nvSpPr>
        <p:spPr>
          <a:xfrm>
            <a:off x="19546888" y="11647488"/>
            <a:ext cx="0" cy="1730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10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2AB6F507-2A1E-4D40-AA6D-A4EBE74CC07B}"/>
              </a:ext>
            </a:extLst>
          </p:cNvPr>
          <p:cNvSpPr txBox="1"/>
          <p:nvPr/>
        </p:nvSpPr>
        <p:spPr>
          <a:xfrm>
            <a:off x="19546888" y="11647488"/>
            <a:ext cx="0" cy="1730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10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3D89F03-97FB-164C-A192-20CAA5215D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735332"/>
              </p:ext>
            </p:extLst>
          </p:nvPr>
        </p:nvGraphicFramePr>
        <p:xfrm>
          <a:off x="408692" y="1770935"/>
          <a:ext cx="7763708" cy="4642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Worksheet" r:id="rId4" imgW="13081000" imgH="7823200" progId="Excel.Sheet.12">
                  <p:embed/>
                </p:oleObj>
              </mc:Choice>
              <mc:Fallback>
                <p:oleObj name="Worksheet" r:id="rId4" imgW="13081000" imgH="7823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692" y="1770935"/>
                        <a:ext cx="7763708" cy="4642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75E8FF-7457-FB49-85F8-254427FE1C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5837" r="51500" b="10171"/>
          <a:stretch/>
        </p:blipFill>
        <p:spPr>
          <a:xfrm>
            <a:off x="7204779" y="188753"/>
            <a:ext cx="1687057" cy="201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386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11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613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SpaceInterferometer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Realizations: </a:t>
            </a:r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</a:rPr>
              <a:t>EccentricLISA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05102-45B1-3640-9F65-20F5506E9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5837" r="51500" b="10171"/>
          <a:stretch/>
        </p:blipFill>
        <p:spPr>
          <a:xfrm>
            <a:off x="7204779" y="188753"/>
            <a:ext cx="1687057" cy="20159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FE747E-D65F-504E-B84A-6B7575753B94}"/>
              </a:ext>
            </a:extLst>
          </p:cNvPr>
          <p:cNvSpPr txBox="1"/>
          <p:nvPr/>
        </p:nvSpPr>
        <p:spPr>
          <a:xfrm>
            <a:off x="395536" y="1654731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Comparison </a:t>
            </a:r>
            <a:r>
              <a:rPr lang="en-GB" dirty="0" err="1"/>
              <a:t>SyntheticLISA</a:t>
            </a:r>
            <a:r>
              <a:rPr lang="en-GB" dirty="0"/>
              <a:t> – Forward Model</a:t>
            </a:r>
          </a:p>
        </p:txBody>
      </p:sp>
      <p:pic>
        <p:nvPicPr>
          <p:cNvPr id="6" name="Picture 5" descr="A picture containing game, sport&#10;&#10;Description automatically generated">
            <a:extLst>
              <a:ext uri="{FF2B5EF4-FFF2-40B4-BE49-F238E27FC236}">
                <a16:creationId xmlns:a16="http://schemas.microsoft.com/office/drawing/2014/main" id="{19D473BF-F14B-E148-BF1B-7916DFC285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15372" r="9479" b="12552"/>
          <a:stretch/>
        </p:blipFill>
        <p:spPr>
          <a:xfrm>
            <a:off x="179512" y="2090489"/>
            <a:ext cx="5861664" cy="44707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3D3C7E-77D3-384D-9995-D345404484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6" t="87231" r="25612" b="1272"/>
          <a:stretch/>
        </p:blipFill>
        <p:spPr>
          <a:xfrm>
            <a:off x="5148064" y="5739225"/>
            <a:ext cx="3869982" cy="71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860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12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216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Waveform Class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4D44CF-764F-1E43-B1F5-30BF5BBAD112}"/>
              </a:ext>
            </a:extLst>
          </p:cNvPr>
          <p:cNvGrpSpPr/>
          <p:nvPr/>
        </p:nvGrpSpPr>
        <p:grpSpPr>
          <a:xfrm>
            <a:off x="329395" y="1851501"/>
            <a:ext cx="6258829" cy="746307"/>
            <a:chOff x="329395" y="2058230"/>
            <a:chExt cx="6258829" cy="7463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C4CF46-51C4-B14B-A527-1A7C0AAC3A0B}"/>
                </a:ext>
              </a:extLst>
            </p:cNvPr>
            <p:cNvSpPr/>
            <p:nvPr/>
          </p:nvSpPr>
          <p:spPr>
            <a:xfrm>
              <a:off x="329395" y="2058230"/>
              <a:ext cx="6258829" cy="746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836E66-7A80-D84B-ACF1-DBB2DBFDCBF5}"/>
                </a:ext>
              </a:extLst>
            </p:cNvPr>
            <p:cNvSpPr txBox="1"/>
            <p:nvPr/>
          </p:nvSpPr>
          <p:spPr>
            <a:xfrm>
              <a:off x="2078238" y="2119787"/>
              <a:ext cx="4221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defines methods for geometrical setup that every Waveform realization is sharing</a:t>
              </a:r>
            </a:p>
            <a:p>
              <a:r>
                <a:rPr lang="en-GB" sz="1200" dirty="0">
                  <a:sym typeface="Wingdings" pitchFamily="2" charset="2"/>
                </a:rPr>
                <a:t> </a:t>
              </a:r>
              <a:r>
                <a:rPr lang="en-GB" sz="1200" dirty="0"/>
                <a:t>based on </a:t>
              </a:r>
              <a:r>
                <a:rPr lang="en-GB" sz="1200" i="1" dirty="0" err="1"/>
                <a:t>Krolak</a:t>
              </a:r>
              <a:r>
                <a:rPr lang="en-GB" sz="1200" i="1" dirty="0"/>
                <a:t> et al., PRD 70, 022003 (2004)</a:t>
              </a:r>
              <a:endParaRPr lang="en-GB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F6A6D2-055B-4240-9107-03759B4EDD74}"/>
                </a:ext>
              </a:extLst>
            </p:cNvPr>
            <p:cNvSpPr txBox="1"/>
            <p:nvPr/>
          </p:nvSpPr>
          <p:spPr>
            <a:xfrm>
              <a:off x="407292" y="2104398"/>
              <a:ext cx="15229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WaveformClass</a:t>
              </a:r>
              <a:endParaRPr lang="en-GB" sz="1400" b="1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47EEEE7-1738-9D41-88C3-0B62D126B065}"/>
              </a:ext>
            </a:extLst>
          </p:cNvPr>
          <p:cNvSpPr/>
          <p:nvPr/>
        </p:nvSpPr>
        <p:spPr>
          <a:xfrm>
            <a:off x="329395" y="2732245"/>
            <a:ext cx="8490755" cy="148884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C355D-8499-5F43-A5F0-AB576D22C66C}"/>
              </a:ext>
            </a:extLst>
          </p:cNvPr>
          <p:cNvSpPr txBox="1"/>
          <p:nvPr/>
        </p:nvSpPr>
        <p:spPr>
          <a:xfrm>
            <a:off x="407292" y="2770383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The metric perturbation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6737F-D44E-BE48-9795-2551D40954B6}"/>
                  </a:ext>
                </a:extLst>
              </p:cNvPr>
              <p:cNvSpPr txBox="1"/>
              <p:nvPr/>
            </p:nvSpPr>
            <p:spPr>
              <a:xfrm>
                <a:off x="2564848" y="2783552"/>
                <a:ext cx="64643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 err="1"/>
                  <a:t>with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200" dirty="0"/>
                  <a:t> the plus and cross polarization components of wave at time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200" dirty="0"/>
                  <a:t>, metric perturbation at origin of SSB frame is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6737F-D44E-BE48-9795-2551D4095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848" y="2783552"/>
                <a:ext cx="6464349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02EB2BA-3998-A149-9956-AD960CDDD467}"/>
              </a:ext>
            </a:extLst>
          </p:cNvPr>
          <p:cNvGrpSpPr/>
          <p:nvPr/>
        </p:nvGrpSpPr>
        <p:grpSpPr>
          <a:xfrm>
            <a:off x="323850" y="4365699"/>
            <a:ext cx="8490755" cy="1295550"/>
            <a:chOff x="323850" y="3877703"/>
            <a:chExt cx="8490755" cy="12955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E00943A-0160-FF42-9424-527BC3366006}"/>
                </a:ext>
              </a:extLst>
            </p:cNvPr>
            <p:cNvSpPr/>
            <p:nvPr/>
          </p:nvSpPr>
          <p:spPr>
            <a:xfrm>
              <a:off x="323850" y="3877703"/>
              <a:ext cx="8490755" cy="129555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EF5E79-17D3-AF40-9AEE-4A62EB318BAD}"/>
                </a:ext>
              </a:extLst>
            </p:cNvPr>
            <p:cNvSpPr txBox="1"/>
            <p:nvPr/>
          </p:nvSpPr>
          <p:spPr>
            <a:xfrm>
              <a:off x="384255" y="3917293"/>
              <a:ext cx="16939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Polarization tensors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E675876-E475-6E4B-BDDA-24204F9549AD}"/>
              </a:ext>
            </a:extLst>
          </p:cNvPr>
          <p:cNvSpPr txBox="1"/>
          <p:nvPr/>
        </p:nvSpPr>
        <p:spPr>
          <a:xfrm>
            <a:off x="2123728" y="5127554"/>
            <a:ext cx="2207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with Euler rotation sequences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902440-67CB-5B46-A440-0D91B00776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t="6739" r="4761" b="6739"/>
          <a:stretch/>
        </p:blipFill>
        <p:spPr>
          <a:xfrm>
            <a:off x="6736276" y="279231"/>
            <a:ext cx="2160240" cy="1835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948AD-B386-0B4F-8231-0D52B071168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64" y="3274453"/>
            <a:ext cx="2987277" cy="274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AD8C13-3844-2F4E-BAE4-38AE38453752}"/>
                  </a:ext>
                </a:extLst>
              </p:cNvPr>
              <p:cNvSpPr txBox="1"/>
              <p:nvPr/>
            </p:nvSpPr>
            <p:spPr>
              <a:xfrm>
                <a:off x="2564848" y="3546684"/>
                <a:ext cx="6464349" cy="286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w</a:t>
                </a:r>
                <a:r>
                  <a:rPr lang="de-DE" sz="1200" dirty="0" err="1"/>
                  <a:t>here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GB" sz="1200" dirty="0"/>
                  <a:t> is the wave unit propagation direction, defined as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AD8C13-3844-2F4E-BAE4-38AE38453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848" y="3546684"/>
                <a:ext cx="6464349" cy="28687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FEED1FA-F705-994D-AE26-74B4625A9E6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91" y="3844321"/>
            <a:ext cx="2193311" cy="255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7D11ED-C261-2344-BFFB-8087966506E1}"/>
                  </a:ext>
                </a:extLst>
              </p:cNvPr>
              <p:cNvSpPr txBox="1"/>
              <p:nvPr/>
            </p:nvSpPr>
            <p:spPr>
              <a:xfrm>
                <a:off x="5415177" y="3833557"/>
                <a:ext cx="28814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200" dirty="0"/>
                  <a:t>: ecliptic latitude and longitude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7D11ED-C261-2344-BFFB-808796650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177" y="3833557"/>
                <a:ext cx="2881405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close up of a clock&#10;&#10;Description automatically generated">
            <a:extLst>
              <a:ext uri="{FF2B5EF4-FFF2-40B4-BE49-F238E27FC236}">
                <a16:creationId xmlns:a16="http://schemas.microsoft.com/office/drawing/2014/main" id="{DF2A5B86-BDFA-E640-B108-28F29BC949F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75" y="4444799"/>
            <a:ext cx="3104902" cy="5685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C13CA-CD6D-1045-9AA3-4F3A26ED464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09" y="5019010"/>
            <a:ext cx="4211960" cy="49408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C42AEE4-E682-A940-B2B9-28164F531AE4}"/>
              </a:ext>
            </a:extLst>
          </p:cNvPr>
          <p:cNvGrpSpPr/>
          <p:nvPr/>
        </p:nvGrpSpPr>
        <p:grpSpPr>
          <a:xfrm>
            <a:off x="318551" y="5829729"/>
            <a:ext cx="8490755" cy="407557"/>
            <a:chOff x="329395" y="2058230"/>
            <a:chExt cx="8490755" cy="40755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1C4F8F2-7B08-D74F-97EB-38885C5FBEFB}"/>
                </a:ext>
              </a:extLst>
            </p:cNvPr>
            <p:cNvSpPr/>
            <p:nvPr/>
          </p:nvSpPr>
          <p:spPr>
            <a:xfrm>
              <a:off x="329395" y="2058230"/>
              <a:ext cx="8490755" cy="40755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33BF30F-5965-934F-8D7A-BC194C399718}"/>
                    </a:ext>
                  </a:extLst>
                </p:cNvPr>
                <p:cNvSpPr txBox="1"/>
                <p:nvPr/>
              </p:nvSpPr>
              <p:spPr>
                <a:xfrm>
                  <a:off x="2782643" y="2119787"/>
                  <a:ext cx="58545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derived classes have to deliver methods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r>
                    <a:rPr lang="en-GB" sz="1200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</m:oMath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33BF30F-5965-934F-8D7A-BC194C399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643" y="2119787"/>
                  <a:ext cx="5854551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B3C155-1124-F640-ADB2-F13038949471}"/>
                </a:ext>
              </a:extLst>
            </p:cNvPr>
            <p:cNvSpPr txBox="1"/>
            <p:nvPr/>
          </p:nvSpPr>
          <p:spPr>
            <a:xfrm>
              <a:off x="407292" y="2104398"/>
              <a:ext cx="2342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Polarization 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0672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13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216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Waveform Class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648F0-1914-6846-AC3F-9C5E839F51CE}"/>
              </a:ext>
            </a:extLst>
          </p:cNvPr>
          <p:cNvSpPr txBox="1"/>
          <p:nvPr/>
        </p:nvSpPr>
        <p:spPr>
          <a:xfrm>
            <a:off x="665599" y="1700808"/>
            <a:ext cx="5895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Abstract class (interpreted as “empty template”) which defines the key attributes and methods that every waveform object has to define</a:t>
            </a: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84489682-7033-0B46-8E7A-9D44E3C588F1}"/>
              </a:ext>
            </a:extLst>
          </p:cNvPr>
          <p:cNvSpPr/>
          <p:nvPr/>
        </p:nvSpPr>
        <p:spPr>
          <a:xfrm>
            <a:off x="395536" y="1767459"/>
            <a:ext cx="213894" cy="174475"/>
          </a:xfrm>
          <a:prstGeom prst="rightArrow">
            <a:avLst/>
          </a:prstGeom>
          <a:solidFill>
            <a:schemeClr val="accent1">
              <a:alpha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46126-F352-504E-93DE-252DAE203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t="6739" r="4761" b="6739"/>
          <a:stretch/>
        </p:blipFill>
        <p:spPr>
          <a:xfrm>
            <a:off x="6736276" y="279231"/>
            <a:ext cx="2160240" cy="1835041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7BEE810-4FD0-BD4A-923A-3CBDB9EE1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176445"/>
              </p:ext>
            </p:extLst>
          </p:nvPr>
        </p:nvGraphicFramePr>
        <p:xfrm>
          <a:off x="395288" y="2356877"/>
          <a:ext cx="7315832" cy="4008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Worksheet" r:id="rId5" imgW="9918700" imgH="5435600" progId="Excel.Sheet.12">
                  <p:embed/>
                </p:oleObj>
              </mc:Choice>
              <mc:Fallback>
                <p:oleObj name="Worksheet" r:id="rId5" imgW="9918700" imgH="5435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2356877"/>
                        <a:ext cx="7315832" cy="4008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8441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14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607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Waveform Realization: </a:t>
            </a:r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WaveformSimpleBinaries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4D44CF-764F-1E43-B1F5-30BF5BBAD112}"/>
              </a:ext>
            </a:extLst>
          </p:cNvPr>
          <p:cNvGrpSpPr/>
          <p:nvPr/>
        </p:nvGrpSpPr>
        <p:grpSpPr>
          <a:xfrm>
            <a:off x="329395" y="1988840"/>
            <a:ext cx="6546861" cy="555912"/>
            <a:chOff x="329395" y="2058231"/>
            <a:chExt cx="6546861" cy="55591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C4CF46-51C4-B14B-A527-1A7C0AAC3A0B}"/>
                </a:ext>
              </a:extLst>
            </p:cNvPr>
            <p:cNvSpPr/>
            <p:nvPr/>
          </p:nvSpPr>
          <p:spPr>
            <a:xfrm>
              <a:off x="329395" y="2058231"/>
              <a:ext cx="6258829" cy="555912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836E66-7A80-D84B-ACF1-DBB2DBFDCBF5}"/>
                </a:ext>
              </a:extLst>
            </p:cNvPr>
            <p:cNvSpPr txBox="1"/>
            <p:nvPr/>
          </p:nvSpPr>
          <p:spPr>
            <a:xfrm>
              <a:off x="2654302" y="2119787"/>
              <a:ext cx="4221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defines methods for polarization components of Simple Galactic Binary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F6A6D2-055B-4240-9107-03759B4EDD74}"/>
                </a:ext>
              </a:extLst>
            </p:cNvPr>
            <p:cNvSpPr txBox="1"/>
            <p:nvPr/>
          </p:nvSpPr>
          <p:spPr>
            <a:xfrm>
              <a:off x="407292" y="2104398"/>
              <a:ext cx="2340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WaveformSimpleBinaries</a:t>
              </a:r>
              <a:endParaRPr lang="en-GB" sz="1400" b="1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85B70E-C6B0-0446-9E0C-E5C3C439F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t="4475" r="6174" b="4475"/>
          <a:stretch/>
        </p:blipFill>
        <p:spPr>
          <a:xfrm>
            <a:off x="7452320" y="259587"/>
            <a:ext cx="1362285" cy="166210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FCF073C-B9C4-B94C-B95E-AB0B1C428DF9}"/>
              </a:ext>
            </a:extLst>
          </p:cNvPr>
          <p:cNvGrpSpPr/>
          <p:nvPr/>
        </p:nvGrpSpPr>
        <p:grpSpPr>
          <a:xfrm>
            <a:off x="329395" y="2869583"/>
            <a:ext cx="8490755" cy="1488843"/>
            <a:chOff x="329395" y="2732245"/>
            <a:chExt cx="8490755" cy="14888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7EEEE7-1738-9D41-88C3-0B62D126B065}"/>
                </a:ext>
              </a:extLst>
            </p:cNvPr>
            <p:cNvSpPr/>
            <p:nvPr/>
          </p:nvSpPr>
          <p:spPr>
            <a:xfrm>
              <a:off x="329395" y="2732245"/>
              <a:ext cx="8490755" cy="1488843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EC355D-8499-5F43-A5F0-AB576D22C66C}"/>
                </a:ext>
              </a:extLst>
            </p:cNvPr>
            <p:cNvSpPr txBox="1"/>
            <p:nvPr/>
          </p:nvSpPr>
          <p:spPr>
            <a:xfrm>
              <a:off x="407292" y="277038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The polarization</a:t>
              </a:r>
              <a:br>
                <a:rPr lang="en-GB" sz="14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</a:br>
              <a:r>
                <a:rPr lang="en-GB" sz="14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components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6B196DF-79B5-ED4F-BB3E-A2BE60501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587" y="2852936"/>
              <a:ext cx="5262499" cy="5087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04596DE-CC50-514E-88EF-20A948DC3626}"/>
                    </a:ext>
                  </a:extLst>
                </p:cNvPr>
                <p:cNvSpPr txBox="1"/>
                <p:nvPr/>
              </p:nvSpPr>
              <p:spPr>
                <a:xfrm>
                  <a:off x="2747741" y="3454655"/>
                  <a:ext cx="3720630" cy="565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w</a:t>
                  </a:r>
                  <a:r>
                    <a:rPr lang="de-DE" sz="1200" dirty="0" err="1"/>
                    <a:t>ith</a:t>
                  </a:r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0,+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𝒜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𝜄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</m:oMath>
                  </a14:m>
                  <a:r>
                    <a:rPr lang="en-GB" sz="1200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0,×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𝒜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𝜄</m:t>
                              </m:r>
                            </m:e>
                          </m:d>
                        </m:e>
                      </m:func>
                    </m:oMath>
                  </a14:m>
                  <a:endParaRPr lang="en-GB" sz="1200" dirty="0"/>
                </a:p>
                <a:p>
                  <a:r>
                    <a:rPr lang="en-GB" sz="1200" dirty="0"/>
                    <a:t>and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𝑓𝑡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04596DE-CC50-514E-88EF-20A948DC3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741" y="3454655"/>
                  <a:ext cx="3720630" cy="5653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91845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15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607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Waveform Realization: </a:t>
            </a:r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</a:rPr>
              <a:t>WaveformSimpleBinaries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71D34E9-432E-5343-AD62-A56523B12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744725"/>
              </p:ext>
            </p:extLst>
          </p:nvPr>
        </p:nvGraphicFramePr>
        <p:xfrm>
          <a:off x="395288" y="1705734"/>
          <a:ext cx="7536791" cy="473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Worksheet" r:id="rId4" imgW="10147300" imgH="6375400" progId="Excel.Sheet.12">
                  <p:embed/>
                </p:oleObj>
              </mc:Choice>
              <mc:Fallback>
                <p:oleObj name="Worksheet" r:id="rId4" imgW="10147300" imgH="6375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88" y="1705734"/>
                        <a:ext cx="7536791" cy="473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B82FBD-C50D-E445-A4D4-FFB251ECA4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t="4475" r="6174" b="4475"/>
          <a:stretch/>
        </p:blipFill>
        <p:spPr>
          <a:xfrm>
            <a:off x="7452320" y="259587"/>
            <a:ext cx="1362285" cy="16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848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16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613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Waveform Realization: </a:t>
            </a:r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</a:rPr>
              <a:t>WaveformSimpleBinaries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04250A-68DB-D841-933C-F2EB799DA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616" y="2111534"/>
            <a:ext cx="6917480" cy="4197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FE747E-D65F-504E-B84A-6B7575753B94}"/>
              </a:ext>
            </a:extLst>
          </p:cNvPr>
          <p:cNvSpPr txBox="1"/>
          <p:nvPr/>
        </p:nvSpPr>
        <p:spPr>
          <a:xfrm>
            <a:off x="395536" y="1654731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Comparison </a:t>
            </a:r>
            <a:r>
              <a:rPr lang="en-GB" dirty="0" err="1"/>
              <a:t>SyntheticLISA</a:t>
            </a:r>
            <a:r>
              <a:rPr lang="en-GB" dirty="0"/>
              <a:t> – Forward Model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357498-6485-DB40-86D2-EE0AE83717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t="4475" r="6174" b="4475"/>
          <a:stretch/>
        </p:blipFill>
        <p:spPr>
          <a:xfrm>
            <a:off x="7452320" y="259587"/>
            <a:ext cx="1362285" cy="16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01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17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InterSCDopplerObservables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4D44CF-764F-1E43-B1F5-30BF5BBAD112}"/>
              </a:ext>
            </a:extLst>
          </p:cNvPr>
          <p:cNvGrpSpPr/>
          <p:nvPr/>
        </p:nvGrpSpPr>
        <p:grpSpPr>
          <a:xfrm>
            <a:off x="329395" y="1851501"/>
            <a:ext cx="8490755" cy="746307"/>
            <a:chOff x="329395" y="2058230"/>
            <a:chExt cx="8490755" cy="7463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C4CF46-51C4-B14B-A527-1A7C0AAC3A0B}"/>
                </a:ext>
              </a:extLst>
            </p:cNvPr>
            <p:cNvSpPr/>
            <p:nvPr/>
          </p:nvSpPr>
          <p:spPr>
            <a:xfrm>
              <a:off x="329395" y="2058230"/>
              <a:ext cx="8490755" cy="746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836E66-7A80-D84B-ACF1-DBB2DBFDCBF5}"/>
                </a:ext>
              </a:extLst>
            </p:cNvPr>
            <p:cNvSpPr txBox="1"/>
            <p:nvPr/>
          </p:nvSpPr>
          <p:spPr>
            <a:xfrm>
              <a:off x="2870326" y="2119787"/>
              <a:ext cx="59498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defines methods for basic Doppler responses y between spacecrafts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F6A6D2-055B-4240-9107-03759B4EDD74}"/>
                </a:ext>
              </a:extLst>
            </p:cNvPr>
            <p:cNvSpPr txBox="1"/>
            <p:nvPr/>
          </p:nvSpPr>
          <p:spPr>
            <a:xfrm>
              <a:off x="407292" y="2104398"/>
              <a:ext cx="2573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err="1">
                  <a:solidFill>
                    <a:schemeClr val="accent1">
                      <a:lumMod val="50000"/>
                    </a:schemeClr>
                  </a:solidFill>
                </a:rPr>
                <a:t>InterSCDopplerObservables</a:t>
              </a:r>
              <a:endParaRPr lang="en-GB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A454EB-C587-2446-8267-96BD3F1B4042}"/>
              </a:ext>
            </a:extLst>
          </p:cNvPr>
          <p:cNvGrpSpPr/>
          <p:nvPr/>
        </p:nvGrpSpPr>
        <p:grpSpPr>
          <a:xfrm>
            <a:off x="329395" y="2780928"/>
            <a:ext cx="8490755" cy="1417480"/>
            <a:chOff x="329395" y="2732246"/>
            <a:chExt cx="8490755" cy="14174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7EEEE7-1738-9D41-88C3-0B62D126B065}"/>
                </a:ext>
              </a:extLst>
            </p:cNvPr>
            <p:cNvSpPr/>
            <p:nvPr/>
          </p:nvSpPr>
          <p:spPr>
            <a:xfrm>
              <a:off x="329395" y="2732246"/>
              <a:ext cx="8490755" cy="141748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EC355D-8499-5F43-A5F0-AB576D22C66C}"/>
                </a:ext>
              </a:extLst>
            </p:cNvPr>
            <p:cNvSpPr txBox="1"/>
            <p:nvPr/>
          </p:nvSpPr>
          <p:spPr>
            <a:xfrm>
              <a:off x="407292" y="2770383"/>
              <a:ext cx="23920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Basic Doppler Responses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896737F-D44E-BE48-9795-2551D40954B6}"/>
                    </a:ext>
                  </a:extLst>
                </p:cNvPr>
                <p:cNvSpPr txBox="1"/>
                <p:nvPr/>
              </p:nvSpPr>
              <p:spPr>
                <a:xfrm>
                  <a:off x="2860179" y="2783552"/>
                  <a:ext cx="2982757" cy="302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it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𝑠𝑙𝑟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𝑠𝑙𝑟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𝑔𝑤</m:t>
                          </m:r>
                        </m:sup>
                      </m:sSubSup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𝑠𝑙𝑟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sup>
                      </m:sSubSup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GB" sz="1200" dirty="0"/>
                    <a:t> with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896737F-D44E-BE48-9795-2551D4095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179" y="2783552"/>
                  <a:ext cx="2982757" cy="302519"/>
                </a:xfrm>
                <a:prstGeom prst="rect">
                  <a:avLst/>
                </a:prstGeom>
                <a:blipFill>
                  <a:blip r:embed="rId3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81CDE32-0403-BC44-B9C4-51591AFFC44A}"/>
                </a:ext>
              </a:extLst>
            </p:cNvPr>
            <p:cNvGrpSpPr/>
            <p:nvPr/>
          </p:nvGrpSpPr>
          <p:grpSpPr>
            <a:xfrm>
              <a:off x="407292" y="3277421"/>
              <a:ext cx="4049478" cy="224020"/>
              <a:chOff x="3577331" y="3126709"/>
              <a:chExt cx="4451053" cy="246235"/>
            </a:xfrm>
          </p:grpSpPr>
          <p:pic>
            <p:nvPicPr>
              <p:cNvPr id="7" name="Picture 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8EC3ABC-EED6-3F42-AF96-6242810DD0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663"/>
              <a:stretch/>
            </p:blipFill>
            <p:spPr>
              <a:xfrm>
                <a:off x="3577331" y="3126709"/>
                <a:ext cx="3278548" cy="246235"/>
              </a:xfrm>
              <a:prstGeom prst="rect">
                <a:avLst/>
              </a:prstGeom>
            </p:spPr>
          </p:pic>
          <p:pic>
            <p:nvPicPr>
              <p:cNvPr id="33" name="Picture 3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161F2CA-D65B-0647-9103-30212C9EF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475" t="53390" r="3188" b="4306"/>
              <a:stretch/>
            </p:blipFill>
            <p:spPr>
              <a:xfrm>
                <a:off x="6804248" y="3142072"/>
                <a:ext cx="1224136" cy="215509"/>
              </a:xfrm>
              <a:prstGeom prst="rect">
                <a:avLst/>
              </a:prstGeom>
            </p:spPr>
          </p:pic>
        </p:grp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DF6B51AF-2F70-2E46-9DFA-124ACD1BA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418" y="3180109"/>
              <a:ext cx="3278548" cy="41864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28D73F-DD70-4A4D-B404-3B8E235D2000}"/>
                </a:ext>
              </a:extLst>
            </p:cNvPr>
            <p:cNvSpPr txBox="1"/>
            <p:nvPr/>
          </p:nvSpPr>
          <p:spPr>
            <a:xfrm>
              <a:off x="4572000" y="3250932"/>
              <a:ext cx="4828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/>
                <a:t>and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3A025C-AF2F-3841-9C4A-C74307AE2CD3}"/>
                    </a:ext>
                  </a:extLst>
                </p:cNvPr>
                <p:cNvSpPr txBox="1"/>
                <p:nvPr/>
              </p:nvSpPr>
              <p:spPr>
                <a:xfrm>
                  <a:off x="458528" y="3717493"/>
                  <a:ext cx="8061438" cy="302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b="1" dirty="0"/>
                    <a:t>BUT: </a:t>
                  </a:r>
                  <a:r>
                    <a:rPr lang="en-GB" sz="1200" dirty="0"/>
                    <a:t>simulation does not consider noise, i.e. the Doppler Responses reduces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𝑠𝑙𝑟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𝑠𝑙𝑟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𝑔𝑤</m:t>
                          </m:r>
                        </m:sup>
                      </m:sSubSup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3A025C-AF2F-3841-9C4A-C74307AE2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28" y="3717493"/>
                  <a:ext cx="8061438" cy="302519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E725A6-4F74-0A44-A15B-9C6B592EBE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11096" r="5055" b="11366"/>
          <a:stretch/>
        </p:blipFill>
        <p:spPr>
          <a:xfrm>
            <a:off x="6375346" y="335097"/>
            <a:ext cx="2395068" cy="10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77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18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</a:rPr>
              <a:t>InterSCDopplerObservables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A1B672A-349B-D444-A607-A8400648E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727284"/>
              </p:ext>
            </p:extLst>
          </p:nvPr>
        </p:nvGraphicFramePr>
        <p:xfrm>
          <a:off x="404813" y="2709863"/>
          <a:ext cx="6859587" cy="359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Worksheet" r:id="rId4" imgW="10833100" imgH="5676900" progId="Excel.Sheet.12">
                  <p:embed/>
                </p:oleObj>
              </mc:Choice>
              <mc:Fallback>
                <p:oleObj name="Worksheet" r:id="rId4" imgW="10833100" imgH="5676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813" y="2709863"/>
                        <a:ext cx="6859587" cy="359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9" name="TextBox 1">
            <a:extLst>
              <a:ext uri="{FF2B5EF4-FFF2-40B4-BE49-F238E27FC236}">
                <a16:creationId xmlns:a16="http://schemas.microsoft.com/office/drawing/2014/main" id="{1663CE44-5268-2F46-9611-96D43DB85D59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254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B6097-7E4D-BA4F-B5D3-115ADAC2A8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11096" r="5055" b="11366"/>
          <a:stretch/>
        </p:blipFill>
        <p:spPr>
          <a:xfrm>
            <a:off x="6375346" y="335097"/>
            <a:ext cx="2395068" cy="10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3547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19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</a:rPr>
              <a:t>InterSCDopplerObservables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E747E-D65F-504E-B84A-6B7575753B94}"/>
              </a:ext>
            </a:extLst>
          </p:cNvPr>
          <p:cNvSpPr txBox="1"/>
          <p:nvPr/>
        </p:nvSpPr>
        <p:spPr>
          <a:xfrm>
            <a:off x="395536" y="1654731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Comparison </a:t>
            </a:r>
            <a:r>
              <a:rPr lang="en-GB" dirty="0" err="1"/>
              <a:t>SyntheticLISA</a:t>
            </a:r>
            <a:r>
              <a:rPr lang="en-GB" dirty="0"/>
              <a:t> – Forward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EF7E2-7408-2B45-B799-75E594E7666C}"/>
              </a:ext>
            </a:extLst>
          </p:cNvPr>
          <p:cNvGrpSpPr/>
          <p:nvPr/>
        </p:nvGrpSpPr>
        <p:grpSpPr>
          <a:xfrm>
            <a:off x="2051720" y="2420961"/>
            <a:ext cx="5040560" cy="3816351"/>
            <a:chOff x="1691680" y="2420937"/>
            <a:chExt cx="5040560" cy="38163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04250A-68DB-D841-933C-F2EB799DA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1" t="5852" r="5790" b="4101"/>
            <a:stretch/>
          </p:blipFill>
          <p:spPr>
            <a:xfrm>
              <a:off x="1691680" y="2420937"/>
              <a:ext cx="5040560" cy="38163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6E1198-E4E9-BD4D-AE92-F3C4C8CCE042}"/>
                </a:ext>
              </a:extLst>
            </p:cNvPr>
            <p:cNvSpPr/>
            <p:nvPr/>
          </p:nvSpPr>
          <p:spPr>
            <a:xfrm>
              <a:off x="4355976" y="2678038"/>
              <a:ext cx="288032" cy="1471042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5477A0C-C8BA-BB4B-B0E5-0BC0DBFB0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9752" y="4149725"/>
              <a:ext cx="2016224" cy="358750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DFC069-D210-1448-9B7F-1A0DB455F579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08" y="4149725"/>
              <a:ext cx="1656184" cy="388987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D20424-B306-4C4F-A509-178312109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11096" r="5055" b="11366"/>
          <a:stretch/>
        </p:blipFill>
        <p:spPr>
          <a:xfrm>
            <a:off x="6375346" y="335097"/>
            <a:ext cx="2395068" cy="10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578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412776"/>
            <a:ext cx="8496300" cy="4824512"/>
          </a:xfrm>
        </p:spPr>
        <p:txBody>
          <a:bodyPr/>
          <a:lstStyle/>
          <a:p>
            <a:pPr marL="936625" indent="-936625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Software Overview</a:t>
            </a:r>
          </a:p>
          <a:p>
            <a:pPr marL="936625" indent="-936625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The Classes</a:t>
            </a:r>
          </a:p>
          <a:p>
            <a:pPr marL="1201738" lvl="1" indent="-936625">
              <a:buFont typeface="+mj-lt"/>
              <a:buAutoNum type="arabicPeriod"/>
            </a:pPr>
            <a:r>
              <a:rPr lang="en-GB" dirty="0"/>
              <a:t>Simulation class</a:t>
            </a:r>
          </a:p>
          <a:p>
            <a:pPr marL="1201738" lvl="1" indent="-936625">
              <a:buFont typeface="+mj-lt"/>
              <a:buAutoNum type="arabicPeriod"/>
            </a:pPr>
            <a:r>
              <a:rPr lang="en-GB" dirty="0" err="1"/>
              <a:t>SpaceInterferometer</a:t>
            </a:r>
            <a:r>
              <a:rPr lang="en-GB" dirty="0"/>
              <a:t> class</a:t>
            </a:r>
          </a:p>
          <a:p>
            <a:pPr marL="1201738" lvl="1" indent="-936625">
              <a:buFont typeface="+mj-lt"/>
              <a:buAutoNum type="arabicPeriod"/>
            </a:pPr>
            <a:r>
              <a:rPr lang="en-GB" dirty="0"/>
              <a:t>Waveform class</a:t>
            </a:r>
          </a:p>
          <a:p>
            <a:pPr marL="1201738" lvl="1" indent="-936625">
              <a:buFont typeface="+mj-lt"/>
              <a:buAutoNum type="arabicPeriod"/>
            </a:pPr>
            <a:r>
              <a:rPr lang="en-GB" dirty="0"/>
              <a:t>Noise class</a:t>
            </a:r>
          </a:p>
          <a:p>
            <a:pPr marL="1201738" lvl="1" indent="-936625">
              <a:buFont typeface="+mj-lt"/>
              <a:buAutoNum type="arabicPeriod"/>
            </a:pPr>
            <a:r>
              <a:rPr lang="en-GB" dirty="0" err="1"/>
              <a:t>InterSCDopplerObservable</a:t>
            </a:r>
            <a:r>
              <a:rPr lang="en-GB" dirty="0"/>
              <a:t> class</a:t>
            </a:r>
          </a:p>
          <a:p>
            <a:pPr marL="1201738" lvl="1" indent="-936625">
              <a:buFont typeface="+mj-lt"/>
              <a:buAutoNum type="arabicPeriod"/>
            </a:pPr>
            <a:r>
              <a:rPr lang="en-GB" dirty="0"/>
              <a:t>TDI class</a:t>
            </a:r>
          </a:p>
          <a:p>
            <a:pPr marL="936625" indent="-936625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Tests</a:t>
            </a:r>
          </a:p>
          <a:p>
            <a:pPr marL="1201738" lvl="1" indent="-936625">
              <a:lnSpc>
                <a:spcPct val="200000"/>
              </a:lnSpc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03.06.2020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Franziska Riegger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9953906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20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</a:rPr>
              <a:t>InterSCDopplerObservables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E747E-D65F-504E-B84A-6B7575753B94}"/>
              </a:ext>
            </a:extLst>
          </p:cNvPr>
          <p:cNvSpPr txBox="1"/>
          <p:nvPr/>
        </p:nvSpPr>
        <p:spPr>
          <a:xfrm>
            <a:off x="395536" y="1654731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Comparison </a:t>
            </a:r>
            <a:r>
              <a:rPr lang="en-GB" dirty="0" err="1"/>
              <a:t>SyntheticLISA</a:t>
            </a:r>
            <a:r>
              <a:rPr lang="en-GB" dirty="0"/>
              <a:t> – Forward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5B0EF5-69FE-9D46-B9E1-914307AF456E}"/>
              </a:ext>
            </a:extLst>
          </p:cNvPr>
          <p:cNvGrpSpPr/>
          <p:nvPr/>
        </p:nvGrpSpPr>
        <p:grpSpPr>
          <a:xfrm>
            <a:off x="2080292" y="2367723"/>
            <a:ext cx="4983416" cy="3843330"/>
            <a:chOff x="1882522" y="2339820"/>
            <a:chExt cx="4983416" cy="3843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04250A-68DB-D841-933C-F2EB799DA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3" t="5440" r="7126" b="3586"/>
            <a:stretch/>
          </p:blipFill>
          <p:spPr>
            <a:xfrm>
              <a:off x="1882522" y="2339820"/>
              <a:ext cx="4983416" cy="384333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52B4EE-4758-B64A-8019-E0174D74B620}"/>
                </a:ext>
              </a:extLst>
            </p:cNvPr>
            <p:cNvSpPr/>
            <p:nvPr/>
          </p:nvSpPr>
          <p:spPr>
            <a:xfrm>
              <a:off x="4644008" y="2956912"/>
              <a:ext cx="254165" cy="833740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284F6C-8502-5D4B-A396-F2F90D61C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8604" y="3790652"/>
              <a:ext cx="2135404" cy="754311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151C6B1-B09B-4D42-B90F-F094732D138D}"/>
                </a:ext>
              </a:extLst>
            </p:cNvPr>
            <p:cNvCxnSpPr>
              <a:cxnSpLocks/>
            </p:cNvCxnSpPr>
            <p:nvPr/>
          </p:nvCxnSpPr>
          <p:spPr>
            <a:xfrm>
              <a:off x="4898173" y="3790652"/>
              <a:ext cx="1618043" cy="617092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D6A664-0DFE-9446-849A-D6C01AD3DD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11096" r="5055" b="11366"/>
          <a:stretch/>
        </p:blipFill>
        <p:spPr>
          <a:xfrm>
            <a:off x="6375346" y="335097"/>
            <a:ext cx="2395068" cy="10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54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21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</a:rPr>
              <a:t>InterSCDopplerObservables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E747E-D65F-504E-B84A-6B7575753B94}"/>
              </a:ext>
            </a:extLst>
          </p:cNvPr>
          <p:cNvSpPr txBox="1"/>
          <p:nvPr/>
        </p:nvSpPr>
        <p:spPr>
          <a:xfrm>
            <a:off x="395536" y="1654731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Comparison </a:t>
            </a:r>
            <a:r>
              <a:rPr lang="en-GB" dirty="0" err="1"/>
              <a:t>SyntheticLISA</a:t>
            </a:r>
            <a:r>
              <a:rPr lang="en-GB" dirty="0"/>
              <a:t> – Forward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A01EEE-6678-A54F-B94A-B94A4E4ACDA0}"/>
              </a:ext>
            </a:extLst>
          </p:cNvPr>
          <p:cNvGrpSpPr/>
          <p:nvPr/>
        </p:nvGrpSpPr>
        <p:grpSpPr>
          <a:xfrm>
            <a:off x="1835696" y="2290176"/>
            <a:ext cx="5472608" cy="3973185"/>
            <a:chOff x="755576" y="2107408"/>
            <a:chExt cx="5472608" cy="39731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04250A-68DB-D841-933C-F2EB799DA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3" t="6572" r="5785" b="4658"/>
            <a:stretch/>
          </p:blipFill>
          <p:spPr>
            <a:xfrm>
              <a:off x="755576" y="2107408"/>
              <a:ext cx="5472608" cy="397318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50BA65-A32F-2141-A7E4-1F51D52683DE}"/>
                </a:ext>
              </a:extLst>
            </p:cNvPr>
            <p:cNvSpPr/>
            <p:nvPr/>
          </p:nvSpPr>
          <p:spPr>
            <a:xfrm>
              <a:off x="3779912" y="2492896"/>
              <a:ext cx="288032" cy="122413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E9E893-072D-A949-A59C-773E8C14A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672" y="3717032"/>
              <a:ext cx="2160240" cy="576064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6BCE79-D0BA-9747-ACD0-D0CB47145DFE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3717032"/>
              <a:ext cx="1728192" cy="821740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61E2B2-AAB4-D440-9CCF-F4998B4002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11096" r="5055" b="11366"/>
          <a:stretch/>
        </p:blipFill>
        <p:spPr>
          <a:xfrm>
            <a:off x="6375346" y="335097"/>
            <a:ext cx="2395068" cy="10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8240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22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TDI Class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C6A567D-D0A3-0746-9C2E-CDD2E2838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188730"/>
              </p:ext>
            </p:extLst>
          </p:nvPr>
        </p:nvGraphicFramePr>
        <p:xfrm>
          <a:off x="402308" y="2780928"/>
          <a:ext cx="6858000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Worksheet" r:id="rId4" imgW="9232900" imgH="4406900" progId="Excel.Sheet.12">
                  <p:embed/>
                </p:oleObj>
              </mc:Choice>
              <mc:Fallback>
                <p:oleObj name="Worksheet" r:id="rId4" imgW="9232900" imgH="4406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2308" y="2780928"/>
                        <a:ext cx="6858000" cy="327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B5BF2-8B17-F048-A47B-CBAD5AAE49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9974" r="4195" b="6644"/>
          <a:stretch/>
        </p:blipFill>
        <p:spPr>
          <a:xfrm>
            <a:off x="6487387" y="288991"/>
            <a:ext cx="2160240" cy="11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329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23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The TDI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309EA-3429-034C-A301-F30A1B606DB3}"/>
              </a:ext>
            </a:extLst>
          </p:cNvPr>
          <p:cNvSpPr txBox="1"/>
          <p:nvPr/>
        </p:nvSpPr>
        <p:spPr>
          <a:xfrm>
            <a:off x="395536" y="1654731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Comparison </a:t>
            </a:r>
            <a:r>
              <a:rPr lang="en-GB" dirty="0" err="1"/>
              <a:t>SyntheticLISA</a:t>
            </a:r>
            <a:r>
              <a:rPr lang="en-GB" dirty="0"/>
              <a:t> – Forward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BED2CC-740E-CD43-A73D-C90E5BE6E57E}"/>
              </a:ext>
            </a:extLst>
          </p:cNvPr>
          <p:cNvGrpSpPr/>
          <p:nvPr/>
        </p:nvGrpSpPr>
        <p:grpSpPr>
          <a:xfrm>
            <a:off x="2051720" y="2016167"/>
            <a:ext cx="5561868" cy="4308080"/>
            <a:chOff x="2051720" y="2016167"/>
            <a:chExt cx="5561868" cy="43080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F4D2B2-BCBE-6E42-AC6B-C7C1F8DAF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" t="6951" r="7084" b="3801"/>
            <a:stretch/>
          </p:blipFill>
          <p:spPr>
            <a:xfrm>
              <a:off x="2051720" y="2016167"/>
              <a:ext cx="5561868" cy="430808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261FFE-1AFF-BE4F-963B-4DDE0F24AA91}"/>
                </a:ext>
              </a:extLst>
            </p:cNvPr>
            <p:cNvSpPr/>
            <p:nvPr/>
          </p:nvSpPr>
          <p:spPr>
            <a:xfrm>
              <a:off x="4788023" y="2466129"/>
              <a:ext cx="434539" cy="122413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121412-6D2F-5F4E-A680-9D3D74DDA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9792" y="3690265"/>
              <a:ext cx="2088232" cy="677192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840275-776A-4848-8C52-84F94DC4F243}"/>
                </a:ext>
              </a:extLst>
            </p:cNvPr>
            <p:cNvCxnSpPr>
              <a:cxnSpLocks/>
            </p:cNvCxnSpPr>
            <p:nvPr/>
          </p:nvCxnSpPr>
          <p:spPr>
            <a:xfrm>
              <a:off x="5238569" y="3690265"/>
              <a:ext cx="1853711" cy="746847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56E40F-CF93-E844-AC9A-0BB124F699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9974" r="4195" b="6644"/>
          <a:stretch/>
        </p:blipFill>
        <p:spPr>
          <a:xfrm>
            <a:off x="6487387" y="288991"/>
            <a:ext cx="2160240" cy="11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44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24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The TDI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309EA-3429-034C-A301-F30A1B606DB3}"/>
              </a:ext>
            </a:extLst>
          </p:cNvPr>
          <p:cNvSpPr txBox="1"/>
          <p:nvPr/>
        </p:nvSpPr>
        <p:spPr>
          <a:xfrm>
            <a:off x="395536" y="1654731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Comparison </a:t>
            </a:r>
            <a:r>
              <a:rPr lang="en-GB" dirty="0" err="1"/>
              <a:t>SyntheticLISA</a:t>
            </a:r>
            <a:r>
              <a:rPr lang="en-GB" dirty="0"/>
              <a:t> – Forward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BED2CC-740E-CD43-A73D-C90E5BE6E57E}"/>
              </a:ext>
            </a:extLst>
          </p:cNvPr>
          <p:cNvGrpSpPr/>
          <p:nvPr/>
        </p:nvGrpSpPr>
        <p:grpSpPr>
          <a:xfrm>
            <a:off x="1835696" y="2089674"/>
            <a:ext cx="5850173" cy="4363662"/>
            <a:chOff x="1835696" y="1916832"/>
            <a:chExt cx="5850173" cy="43636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F4D2B2-BCBE-6E42-AC6B-C7C1F8DAF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t="6121" r="5489" b="3898"/>
            <a:stretch/>
          </p:blipFill>
          <p:spPr>
            <a:xfrm>
              <a:off x="1835696" y="1916832"/>
              <a:ext cx="5850173" cy="43636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261FFE-1AFF-BE4F-963B-4DDE0F24AA91}"/>
                </a:ext>
              </a:extLst>
            </p:cNvPr>
            <p:cNvSpPr/>
            <p:nvPr/>
          </p:nvSpPr>
          <p:spPr>
            <a:xfrm>
              <a:off x="4788023" y="2466129"/>
              <a:ext cx="434539" cy="122413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121412-6D2F-5F4E-A680-9D3D74DDA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9792" y="3690265"/>
              <a:ext cx="2088232" cy="677192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840275-776A-4848-8C52-84F94DC4F243}"/>
                </a:ext>
              </a:extLst>
            </p:cNvPr>
            <p:cNvCxnSpPr>
              <a:cxnSpLocks/>
            </p:cNvCxnSpPr>
            <p:nvPr/>
          </p:nvCxnSpPr>
          <p:spPr>
            <a:xfrm>
              <a:off x="5238569" y="3690265"/>
              <a:ext cx="1853711" cy="746847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9A005-839F-E147-8D22-534C78691D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9974" r="4195" b="6644"/>
          <a:stretch/>
        </p:blipFill>
        <p:spPr>
          <a:xfrm>
            <a:off x="6487387" y="288991"/>
            <a:ext cx="2160240" cy="11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699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25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The TDI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309EA-3429-034C-A301-F30A1B606DB3}"/>
              </a:ext>
            </a:extLst>
          </p:cNvPr>
          <p:cNvSpPr txBox="1"/>
          <p:nvPr/>
        </p:nvSpPr>
        <p:spPr>
          <a:xfrm>
            <a:off x="395536" y="1654731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Comparison </a:t>
            </a:r>
            <a:r>
              <a:rPr lang="en-GB" dirty="0" err="1"/>
              <a:t>SyntheticLISA</a:t>
            </a:r>
            <a:r>
              <a:rPr lang="en-GB" dirty="0"/>
              <a:t> – Forward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BED2CC-740E-CD43-A73D-C90E5BE6E57E}"/>
              </a:ext>
            </a:extLst>
          </p:cNvPr>
          <p:cNvGrpSpPr/>
          <p:nvPr/>
        </p:nvGrpSpPr>
        <p:grpSpPr>
          <a:xfrm>
            <a:off x="1907704" y="1988840"/>
            <a:ext cx="5544617" cy="4280436"/>
            <a:chOff x="2051719" y="2000058"/>
            <a:chExt cx="5544617" cy="42804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F4D2B2-BCBE-6E42-AC6B-C7C1F8DAF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5" t="5168" r="6601" b="4556"/>
            <a:stretch/>
          </p:blipFill>
          <p:spPr>
            <a:xfrm>
              <a:off x="2051719" y="2000058"/>
              <a:ext cx="5544617" cy="428043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261FFE-1AFF-BE4F-963B-4DDE0F24AA91}"/>
                </a:ext>
              </a:extLst>
            </p:cNvPr>
            <p:cNvSpPr/>
            <p:nvPr/>
          </p:nvSpPr>
          <p:spPr>
            <a:xfrm>
              <a:off x="4788023" y="2466129"/>
              <a:ext cx="434539" cy="122413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121412-6D2F-5F4E-A680-9D3D74DDA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9792" y="3690265"/>
              <a:ext cx="2088232" cy="677192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840275-776A-4848-8C52-84F94DC4F243}"/>
                </a:ext>
              </a:extLst>
            </p:cNvPr>
            <p:cNvCxnSpPr>
              <a:cxnSpLocks/>
            </p:cNvCxnSpPr>
            <p:nvPr/>
          </p:nvCxnSpPr>
          <p:spPr>
            <a:xfrm>
              <a:off x="5238569" y="3690265"/>
              <a:ext cx="1853711" cy="746847"/>
            </a:xfrm>
            <a:prstGeom prst="line">
              <a:avLst/>
            </a:prstGeom>
            <a:ln w="1270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1C332E-9C86-5A4E-B7C0-CC323D33EF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9974" r="4195" b="6644"/>
          <a:stretch/>
        </p:blipFill>
        <p:spPr>
          <a:xfrm>
            <a:off x="6487387" y="288991"/>
            <a:ext cx="2160240" cy="11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0527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26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Tests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Overview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AEFF49-3CF8-C546-AB06-0490C9AF716C}"/>
              </a:ext>
            </a:extLst>
          </p:cNvPr>
          <p:cNvGrpSpPr/>
          <p:nvPr/>
        </p:nvGrpSpPr>
        <p:grpSpPr>
          <a:xfrm>
            <a:off x="329395" y="1851501"/>
            <a:ext cx="8490755" cy="1375561"/>
            <a:chOff x="329395" y="2058230"/>
            <a:chExt cx="8490755" cy="13755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980063-A51C-464C-BDC5-E9AF4B524916}"/>
                </a:ext>
              </a:extLst>
            </p:cNvPr>
            <p:cNvSpPr/>
            <p:nvPr/>
          </p:nvSpPr>
          <p:spPr>
            <a:xfrm>
              <a:off x="329395" y="2058230"/>
              <a:ext cx="8490755" cy="1375561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7E0EF20-D4D8-F040-BD13-32614050B204}"/>
                    </a:ext>
                  </a:extLst>
                </p:cNvPr>
                <p:cNvSpPr txBox="1"/>
                <p:nvPr/>
              </p:nvSpPr>
              <p:spPr>
                <a:xfrm>
                  <a:off x="1718334" y="2119787"/>
                  <a:ext cx="7018374" cy="10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The test scripts compare the reference results from </a:t>
                  </a:r>
                  <a:r>
                    <a:rPr lang="en-GB" sz="1200" dirty="0" err="1"/>
                    <a:t>SyntheticLISA</a:t>
                  </a:r>
                  <a:r>
                    <a:rPr lang="en-GB" sz="1200" dirty="0"/>
                    <a:t> (e.g.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𝑠𝑦𝑛𝐿𝐼𝑆𝐴</m:t>
                          </m:r>
                        </m:sub>
                      </m:sSub>
                    </m:oMath>
                  </a14:m>
                  <a:r>
                    <a:rPr lang="en-GB" sz="1200" dirty="0"/>
                    <a:t>) to the ones, simulated by </a:t>
                  </a:r>
                  <a:r>
                    <a:rPr lang="en-GB" sz="1200" dirty="0" err="1"/>
                    <a:t>lisa_forwardmodel</a:t>
                  </a:r>
                  <a:r>
                    <a:rPr lang="en-GB" sz="1200" dirty="0"/>
                    <a:t> (e.g.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𝐹𝑀</m:t>
                          </m:r>
                        </m:sub>
                      </m:sSub>
                    </m:oMath>
                  </a14:m>
                  <a:r>
                    <a:rPr lang="en-GB" sz="1200" dirty="0"/>
                    <a:t>) by computing the </a:t>
                  </a:r>
                  <a:r>
                    <a:rPr lang="en-GB" sz="1200" i="1" dirty="0"/>
                    <a:t>MAPE </a:t>
                  </a:r>
                  <a:r>
                    <a:rPr lang="en-GB" sz="1200" dirty="0"/>
                    <a:t>(mean absolute percentage error)</a:t>
                  </a:r>
                </a:p>
                <a:p>
                  <a:endParaRPr lang="de-DE" sz="12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𝑀𝐴𝑃𝐸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𝑠𝑦𝑛𝐿𝐼𝑆𝐴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𝐹𝑀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𝑠𝑦𝑛𝐿𝐼𝑆𝐴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nary>
                      </m:oMath>
                    </m:oMathPara>
                  </a14:m>
                  <a:endParaRPr lang="en-GB" sz="1200" i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7E0EF20-D4D8-F040-BD13-32614050B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334" y="2119787"/>
                  <a:ext cx="7018374" cy="1077603"/>
                </a:xfrm>
                <a:prstGeom prst="rect">
                  <a:avLst/>
                </a:prstGeom>
                <a:blipFill>
                  <a:blip r:embed="rId4"/>
                  <a:stretch>
                    <a:fillRect t="-4706" b="-8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3FDCE0-5B4D-3C44-8E06-6B27B23A849A}"/>
                </a:ext>
              </a:extLst>
            </p:cNvPr>
            <p:cNvSpPr txBox="1"/>
            <p:nvPr/>
          </p:nvSpPr>
          <p:spPr>
            <a:xfrm>
              <a:off x="407292" y="2104398"/>
              <a:ext cx="1412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chemeClr val="accent1">
                      <a:lumMod val="50000"/>
                    </a:schemeClr>
                  </a:solidFill>
                </a:rPr>
                <a:t>Error measure</a:t>
              </a:r>
            </a:p>
          </p:txBody>
        </p:sp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FF7240-6BA2-3548-A1FA-3392A3172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95145"/>
              </p:ext>
            </p:extLst>
          </p:nvPr>
        </p:nvGraphicFramePr>
        <p:xfrm>
          <a:off x="334180" y="3374280"/>
          <a:ext cx="5414327" cy="3212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Worksheet" r:id="rId5" imgW="7556500" imgH="4483100" progId="Excel.Sheet.12">
                  <p:embed/>
                </p:oleObj>
              </mc:Choice>
              <mc:Fallback>
                <p:oleObj name="Worksheet" r:id="rId5" imgW="7556500" imgH="4483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180" y="3374280"/>
                        <a:ext cx="5414327" cy="3212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0550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3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Software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258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UML 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A16E1-5B6B-244A-BD3A-624679DF5D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261" y="863560"/>
            <a:ext cx="6876203" cy="567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83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4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Simulation Class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224B425-73A6-BB45-9945-E76EE6A22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03477"/>
              </p:ext>
            </p:extLst>
          </p:nvPr>
        </p:nvGraphicFramePr>
        <p:xfrm>
          <a:off x="534988" y="3290888"/>
          <a:ext cx="770890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4" imgW="10502900" imgH="3581400" progId="Excel.Sheet.12">
                  <p:embed/>
                </p:oleObj>
              </mc:Choice>
              <mc:Fallback>
                <p:oleObj name="Worksheet" r:id="rId4" imgW="10502900" imgH="3581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4988" y="3290888"/>
                        <a:ext cx="7708900" cy="262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C3678-6326-164E-A07F-51A391527321}"/>
              </a:ext>
            </a:extLst>
          </p:cNvPr>
          <p:cNvGrpSpPr/>
          <p:nvPr/>
        </p:nvGrpSpPr>
        <p:grpSpPr>
          <a:xfrm>
            <a:off x="6933882" y="465511"/>
            <a:ext cx="1692469" cy="1493925"/>
            <a:chOff x="5613133" y="377690"/>
            <a:chExt cx="2127219" cy="18776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16356B-45F0-5744-8E36-1B6C4FADE6BD}"/>
                </a:ext>
              </a:extLst>
            </p:cNvPr>
            <p:cNvSpPr/>
            <p:nvPr/>
          </p:nvSpPr>
          <p:spPr>
            <a:xfrm>
              <a:off x="5613133" y="377690"/>
              <a:ext cx="2127219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Picture 88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FD9723F9-430A-2C47-88F6-631DC1B47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8" t="44243" r="68807" b="41661"/>
            <a:stretch/>
          </p:blipFill>
          <p:spPr>
            <a:xfrm>
              <a:off x="5615097" y="377690"/>
              <a:ext cx="2125255" cy="187767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0648F0-1914-6846-AC3F-9C5E839F51CE}"/>
              </a:ext>
            </a:extLst>
          </p:cNvPr>
          <p:cNvSpPr txBox="1"/>
          <p:nvPr/>
        </p:nvSpPr>
        <p:spPr>
          <a:xfrm>
            <a:off x="840729" y="2074685"/>
            <a:ext cx="4163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Sets general constants and simulation parameters</a:t>
            </a: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84489682-7033-0B46-8E7A-9D44E3C588F1}"/>
              </a:ext>
            </a:extLst>
          </p:cNvPr>
          <p:cNvSpPr/>
          <p:nvPr/>
        </p:nvSpPr>
        <p:spPr>
          <a:xfrm>
            <a:off x="570666" y="2141336"/>
            <a:ext cx="213894" cy="174475"/>
          </a:xfrm>
          <a:prstGeom prst="rightArrow">
            <a:avLst/>
          </a:prstGeom>
          <a:solidFill>
            <a:schemeClr val="accent1">
              <a:alpha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260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5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3432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SpaceInterferometer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Class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648F0-1914-6846-AC3F-9C5E839F51CE}"/>
              </a:ext>
            </a:extLst>
          </p:cNvPr>
          <p:cNvSpPr txBox="1"/>
          <p:nvPr/>
        </p:nvSpPr>
        <p:spPr>
          <a:xfrm>
            <a:off x="840729" y="1772816"/>
            <a:ext cx="637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Abstract class (interpreted as “empty template”) which defines the key attributes and methods that every LISA object has to define</a:t>
            </a: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84489682-7033-0B46-8E7A-9D44E3C588F1}"/>
              </a:ext>
            </a:extLst>
          </p:cNvPr>
          <p:cNvSpPr/>
          <p:nvPr/>
        </p:nvSpPr>
        <p:spPr>
          <a:xfrm>
            <a:off x="570666" y="1839467"/>
            <a:ext cx="213894" cy="174475"/>
          </a:xfrm>
          <a:prstGeom prst="rightArrow">
            <a:avLst/>
          </a:prstGeom>
          <a:solidFill>
            <a:schemeClr val="accent1">
              <a:alpha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06DE8-FCC7-104F-A8F3-9149BF12F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54" y="390004"/>
            <a:ext cx="1524000" cy="153670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8B5E3BD-447D-0647-8324-237D2DE0D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52273"/>
              </p:ext>
            </p:extLst>
          </p:nvPr>
        </p:nvGraphicFramePr>
        <p:xfrm>
          <a:off x="395288" y="2859088"/>
          <a:ext cx="839470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Worksheet" r:id="rId5" imgW="10375900" imgH="4191000" progId="Excel.Sheet.12">
                  <p:embed/>
                </p:oleObj>
              </mc:Choice>
              <mc:Fallback>
                <p:oleObj name="Worksheet" r:id="rId5" imgW="10375900" imgH="4191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2859088"/>
                        <a:ext cx="839470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6710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6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5952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SpaceInterferometer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Realization: </a:t>
            </a:r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CircularLISA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736931-EA19-2A48-8321-061BD3BCD6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287" r="3501" b="4287"/>
          <a:stretch/>
        </p:blipFill>
        <p:spPr>
          <a:xfrm>
            <a:off x="7280811" y="188640"/>
            <a:ext cx="1539339" cy="19376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3BF989-1E71-FD4F-87F9-CEFBFCF2438D}"/>
              </a:ext>
            </a:extLst>
          </p:cNvPr>
          <p:cNvGrpSpPr/>
          <p:nvPr/>
        </p:nvGrpSpPr>
        <p:grpSpPr>
          <a:xfrm>
            <a:off x="329395" y="1628800"/>
            <a:ext cx="6806215" cy="569387"/>
            <a:chOff x="329395" y="2058230"/>
            <a:chExt cx="6806215" cy="5693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98ADED-CBA8-A74D-8787-13E5F60E4030}"/>
                </a:ext>
              </a:extLst>
            </p:cNvPr>
            <p:cNvSpPr/>
            <p:nvPr/>
          </p:nvSpPr>
          <p:spPr>
            <a:xfrm>
              <a:off x="329395" y="2058230"/>
              <a:ext cx="6806215" cy="56938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CD6C9E-C083-FF48-A414-E704DF0D63A2}"/>
                </a:ext>
              </a:extLst>
            </p:cNvPr>
            <p:cNvSpPr txBox="1"/>
            <p:nvPr/>
          </p:nvSpPr>
          <p:spPr>
            <a:xfrm>
              <a:off x="1718198" y="2104398"/>
              <a:ext cx="4147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rigid</a:t>
              </a:r>
              <a:r>
                <a:rPr lang="en-GB" sz="1200" dirty="0"/>
                <a:t> LISA array with </a:t>
              </a:r>
              <a:r>
                <a:rPr lang="en-GB" sz="1200" b="1" dirty="0"/>
                <a:t>equal and constant arms</a:t>
              </a:r>
            </a:p>
            <a:p>
              <a:r>
                <a:rPr lang="en-GB" sz="1200" dirty="0">
                  <a:sym typeface="Wingdings" pitchFamily="2" charset="2"/>
                </a:rPr>
                <a:t> </a:t>
              </a:r>
              <a:r>
                <a:rPr lang="en-GB" sz="1200" dirty="0"/>
                <a:t>based on </a:t>
              </a:r>
              <a:r>
                <a:rPr lang="en-GB" sz="1200" i="1" dirty="0" err="1"/>
                <a:t>Krolak</a:t>
              </a:r>
              <a:r>
                <a:rPr lang="en-GB" sz="1200" i="1" dirty="0"/>
                <a:t> et al., PRD 70, 022003 (2004)</a:t>
              </a:r>
              <a:endParaRPr lang="en-GB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44642A-DF82-DB49-9761-C828C4EDA0FC}"/>
                </a:ext>
              </a:extLst>
            </p:cNvPr>
            <p:cNvSpPr txBox="1"/>
            <p:nvPr/>
          </p:nvSpPr>
          <p:spPr>
            <a:xfrm>
              <a:off x="407292" y="2089009"/>
              <a:ext cx="12715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CircularLISA</a:t>
              </a:r>
              <a:endParaRPr lang="en-GB" sz="1400" b="1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0BE944-9999-5F49-B1F7-182EC8809138}"/>
              </a:ext>
            </a:extLst>
          </p:cNvPr>
          <p:cNvGrpSpPr/>
          <p:nvPr/>
        </p:nvGrpSpPr>
        <p:grpSpPr>
          <a:xfrm>
            <a:off x="329395" y="2342203"/>
            <a:ext cx="8490755" cy="1174949"/>
            <a:chOff x="329395" y="2564904"/>
            <a:chExt cx="8490755" cy="1174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DB0E5DA-17E1-F64D-A32E-6998709D9377}"/>
                </a:ext>
              </a:extLst>
            </p:cNvPr>
            <p:cNvSpPr/>
            <p:nvPr/>
          </p:nvSpPr>
          <p:spPr>
            <a:xfrm>
              <a:off x="329395" y="2564904"/>
              <a:ext cx="8490755" cy="1168782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ACF7CC-105C-324C-9077-58285C033596}"/>
                </a:ext>
              </a:extLst>
            </p:cNvPr>
            <p:cNvSpPr txBox="1"/>
            <p:nvPr/>
          </p:nvSpPr>
          <p:spPr>
            <a:xfrm>
              <a:off x="407292" y="2603042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The orbits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65BE1B1-1487-2843-BD09-224DFA516846}"/>
                    </a:ext>
                  </a:extLst>
                </p:cNvPr>
                <p:cNvSpPr txBox="1"/>
                <p:nvPr/>
              </p:nvSpPr>
              <p:spPr>
                <a:xfrm>
                  <a:off x="1718198" y="2573226"/>
                  <a:ext cx="7018510" cy="3674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b="1" dirty="0"/>
                    <a:t>Circular</a:t>
                  </a:r>
                  <a:r>
                    <a:rPr lang="en-GB" sz="1200" dirty="0"/>
                    <a:t>,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12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de-DE" sz="12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sz="1200" i="1" dirty="0"/>
                    <a:t> </a:t>
                  </a:r>
                  <a:r>
                    <a:rPr lang="en-GB" sz="1200" dirty="0"/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65BE1B1-1487-2843-BD09-224DFA516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198" y="2573226"/>
                  <a:ext cx="7018510" cy="3674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931244-2B04-EE45-8D92-C0DBFA3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492" y="2944254"/>
              <a:ext cx="6889166" cy="79559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662C19-78C9-2543-B776-8AFE908FC514}"/>
              </a:ext>
            </a:extLst>
          </p:cNvPr>
          <p:cNvGrpSpPr/>
          <p:nvPr/>
        </p:nvGrpSpPr>
        <p:grpSpPr>
          <a:xfrm>
            <a:off x="323850" y="5261655"/>
            <a:ext cx="8820150" cy="1138326"/>
            <a:chOff x="329395" y="2058230"/>
            <a:chExt cx="8820150" cy="113832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25B6FB-DF61-C54E-93C3-0C72EE7345EA}"/>
                </a:ext>
              </a:extLst>
            </p:cNvPr>
            <p:cNvSpPr/>
            <p:nvPr/>
          </p:nvSpPr>
          <p:spPr>
            <a:xfrm>
              <a:off x="329395" y="2058230"/>
              <a:ext cx="8490755" cy="1138326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EBE9765-5FC4-454A-9DEC-2CC94ED59251}"/>
                    </a:ext>
                  </a:extLst>
                </p:cNvPr>
                <p:cNvSpPr txBox="1"/>
                <p:nvPr/>
              </p:nvSpPr>
              <p:spPr>
                <a:xfrm>
                  <a:off x="1718197" y="2104398"/>
                  <a:ext cx="7431348" cy="10921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approximately maps above orbits to the ones used in </a:t>
                  </a:r>
                  <a:r>
                    <a:rPr lang="en-GB" sz="1200" i="1" dirty="0"/>
                    <a:t>LISA Simulator </a:t>
                  </a:r>
                  <a:r>
                    <a:rPr lang="en-GB" sz="1200" dirty="0"/>
                    <a:t>(</a:t>
                  </a:r>
                  <a:r>
                    <a:rPr lang="en-GB" sz="1200" i="1" dirty="0"/>
                    <a:t>Cornish et al., Phys. Rev. D 67, 022001 (2003)</a:t>
                  </a:r>
                  <a:r>
                    <a:rPr lang="en-GB" sz="1200" dirty="0"/>
                    <a:t>)</a:t>
                  </a:r>
                </a:p>
                <a:p>
                  <a:r>
                    <a:rPr lang="en-GB" sz="1200" dirty="0">
                      <a:sym typeface="Wingdings" pitchFamily="2" charset="2"/>
                    </a:rPr>
                    <a:t> </a:t>
                  </a:r>
                  <a:r>
                    <a:rPr lang="en-GB" sz="1200" dirty="0"/>
                    <a:t>Modify anomaly of barycentre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1200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en-GB" sz="1200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GB" sz="1200" dirty="0"/>
                    <a:t> (has the effect of changing spacecraft 2 and 3)</a:t>
                  </a:r>
                </a:p>
                <a:p>
                  <a:r>
                    <a:rPr lang="en-GB" sz="1200" dirty="0">
                      <a:sym typeface="Wingdings" pitchFamily="2" charset="2"/>
                    </a:rPr>
                    <a:t> Swapping changes </a:t>
                  </a:r>
                  <a:r>
                    <a:rPr lang="en-GB" sz="1200" b="1" dirty="0">
                      <a:sym typeface="Wingdings" pitchFamily="2" charset="2"/>
                    </a:rPr>
                    <a:t>parameterization of orbits</a:t>
                  </a:r>
                  <a:endParaRPr lang="en-GB" sz="1200" b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EBE9765-5FC4-454A-9DEC-2CC94ED59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197" y="2104398"/>
                  <a:ext cx="7431348" cy="1092158"/>
                </a:xfrm>
                <a:prstGeom prst="rect">
                  <a:avLst/>
                </a:prstGeom>
                <a:blipFill>
                  <a:blip r:embed="rId6"/>
                  <a:stretch>
                    <a:fillRect b="-229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E125A6-4E29-9045-81A4-E107EFC7EDF2}"/>
                </a:ext>
              </a:extLst>
            </p:cNvPr>
            <p:cNvSpPr txBox="1"/>
            <p:nvPr/>
          </p:nvSpPr>
          <p:spPr>
            <a:xfrm>
              <a:off x="407292" y="2089009"/>
              <a:ext cx="1277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Swap Option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FAD3A8-8967-FE43-BFDC-68A3F985CEB9}"/>
              </a:ext>
            </a:extLst>
          </p:cNvPr>
          <p:cNvGrpSpPr/>
          <p:nvPr/>
        </p:nvGrpSpPr>
        <p:grpSpPr>
          <a:xfrm>
            <a:off x="323850" y="3655001"/>
            <a:ext cx="8490755" cy="1439566"/>
            <a:chOff x="323850" y="3655001"/>
            <a:chExt cx="8490755" cy="14395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F55F3F2-B294-CE4A-94E5-27EFA17AC046}"/>
                </a:ext>
              </a:extLst>
            </p:cNvPr>
            <p:cNvGrpSpPr/>
            <p:nvPr/>
          </p:nvGrpSpPr>
          <p:grpSpPr>
            <a:xfrm>
              <a:off x="323850" y="3655001"/>
              <a:ext cx="8490755" cy="1439566"/>
              <a:chOff x="323850" y="3877702"/>
              <a:chExt cx="8490755" cy="143956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877619E-F681-034A-ABD3-7288D2C20765}"/>
                  </a:ext>
                </a:extLst>
              </p:cNvPr>
              <p:cNvSpPr/>
              <p:nvPr/>
            </p:nvSpPr>
            <p:spPr>
              <a:xfrm>
                <a:off x="323850" y="3877702"/>
                <a:ext cx="8490755" cy="1439566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+mj-lt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FDE99A-6722-1C43-BD55-3A33445B712C}"/>
                  </a:ext>
                </a:extLst>
              </p:cNvPr>
              <p:cNvSpPr txBox="1"/>
              <p:nvPr/>
            </p:nvSpPr>
            <p:spPr>
              <a:xfrm>
                <a:off x="384255" y="3917293"/>
                <a:ext cx="2507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Light propagation direction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56DA6CD-FFD1-9941-B625-BB7ABB699D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255"/>
              <a:stretch/>
            </p:blipFill>
            <p:spPr>
              <a:xfrm>
                <a:off x="3180390" y="4029397"/>
                <a:ext cx="4466634" cy="695747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367811-642A-EF49-AC34-CFD7F1AAC010}"/>
                  </a:ext>
                </a:extLst>
              </p:cNvPr>
              <p:cNvSpPr txBox="1"/>
              <p:nvPr/>
            </p:nvSpPr>
            <p:spPr>
              <a:xfrm>
                <a:off x="407292" y="4869160"/>
                <a:ext cx="2121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Light propagation time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35F73AA-0618-5F47-8A1B-43052DD88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8069" y="4881030"/>
                <a:ext cx="3510395" cy="284036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6CE32E-F6C3-6C4B-97A4-EFD245E5F276}"/>
                </a:ext>
              </a:extLst>
            </p:cNvPr>
            <p:cNvSpPr txBox="1"/>
            <p:nvPr/>
          </p:nvSpPr>
          <p:spPr>
            <a:xfrm>
              <a:off x="2726924" y="4661848"/>
              <a:ext cx="2701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co- and counterrotating armlengths: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1626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7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6707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SpaceInterferometer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Class Realizations: </a:t>
            </a:r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CircularLISA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2E6B052-EECF-4E49-9224-353ECBD78F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648645"/>
              </p:ext>
            </p:extLst>
          </p:nvPr>
        </p:nvGraphicFramePr>
        <p:xfrm>
          <a:off x="409575" y="1651679"/>
          <a:ext cx="6106641" cy="4999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Worksheet" r:id="rId4" imgW="10883900" imgH="8915400" progId="Excel.Sheet.12">
                  <p:embed/>
                </p:oleObj>
              </mc:Choice>
              <mc:Fallback>
                <p:oleObj name="Worksheet" r:id="rId4" imgW="10883900" imgH="8915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575" y="1651679"/>
                        <a:ext cx="6106641" cy="4999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D202C2-B388-ED4B-AAD9-22FC67F0AB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287" r="3501" b="4287"/>
          <a:stretch/>
        </p:blipFill>
        <p:spPr>
          <a:xfrm>
            <a:off x="7280811" y="188640"/>
            <a:ext cx="1539339" cy="19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24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8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6707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SpaceInterferometer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Class Realizations: </a:t>
            </a:r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CircularLISA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DE9D2-BF25-064C-979A-5D7E01336A8D}"/>
              </a:ext>
            </a:extLst>
          </p:cNvPr>
          <p:cNvSpPr txBox="1"/>
          <p:nvPr/>
        </p:nvSpPr>
        <p:spPr>
          <a:xfrm>
            <a:off x="395536" y="1654731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Comparison </a:t>
            </a:r>
            <a:r>
              <a:rPr lang="en-GB" dirty="0" err="1"/>
              <a:t>SyntheticLISA</a:t>
            </a:r>
            <a:r>
              <a:rPr lang="en-GB" dirty="0"/>
              <a:t> – Forward Model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29B876-B9C1-CC41-9F0C-3F527B24E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287" r="3501" b="4287"/>
          <a:stretch/>
        </p:blipFill>
        <p:spPr>
          <a:xfrm>
            <a:off x="7280811" y="188640"/>
            <a:ext cx="1539339" cy="1937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0CDE0-0452-E547-BF29-1DDE0C5A3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2" t="13453" r="7251" b="11614"/>
          <a:stretch/>
        </p:blipFill>
        <p:spPr>
          <a:xfrm>
            <a:off x="410889" y="2126307"/>
            <a:ext cx="5778857" cy="4327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BAAA5-E5D2-7346-894D-95466D85AE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7" t="86786" r="24225" b="341"/>
          <a:stretch/>
        </p:blipFill>
        <p:spPr>
          <a:xfrm>
            <a:off x="5450902" y="5605564"/>
            <a:ext cx="3550223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911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03.06.2020</a:t>
            </a:r>
            <a:endParaRPr lang="en-GB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latin typeface="+mj-lt"/>
              </a:rPr>
              <a:pPr/>
              <a:t>9</a:t>
            </a:fld>
            <a:endParaRPr lang="en-GB" dirty="0">
              <a:latin typeface="+mj-lt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18261"/>
          </a:xfrm>
        </p:spPr>
        <p:txBody>
          <a:bodyPr/>
          <a:lstStyle/>
          <a:p>
            <a:r>
              <a:rPr lang="en-GB" dirty="0"/>
              <a:t>The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5F658-4199-DB45-B712-0BB06BD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Franziska Riegger</a:t>
            </a:r>
            <a:endParaRPr lang="en-GB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152634-99C9-F64B-B5BE-43ED8DE5402A}"/>
              </a:ext>
            </a:extLst>
          </p:cNvPr>
          <p:cNvSpPr txBox="1"/>
          <p:nvPr/>
        </p:nvSpPr>
        <p:spPr>
          <a:xfrm>
            <a:off x="395536" y="1196752"/>
            <a:ext cx="613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SpaceInterferometer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Realizations: </a:t>
            </a:r>
            <a:r>
              <a:rPr lang="en-GB" sz="20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EccentricLISA</a:t>
            </a:r>
            <a:endParaRPr lang="en-GB" sz="2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7FE3E-EF70-FF48-8351-FF1AEDDC5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5837" r="51500" b="10171"/>
          <a:stretch/>
        </p:blipFill>
        <p:spPr>
          <a:xfrm>
            <a:off x="7204779" y="188753"/>
            <a:ext cx="1687057" cy="201599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4D44CF-764F-1E43-B1F5-30BF5BBAD112}"/>
              </a:ext>
            </a:extLst>
          </p:cNvPr>
          <p:cNvGrpSpPr/>
          <p:nvPr/>
        </p:nvGrpSpPr>
        <p:grpSpPr>
          <a:xfrm>
            <a:off x="329395" y="1851501"/>
            <a:ext cx="7410957" cy="877165"/>
            <a:chOff x="329395" y="2058230"/>
            <a:chExt cx="7410957" cy="8771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C4CF46-51C4-B14B-A527-1A7C0AAC3A0B}"/>
                </a:ext>
              </a:extLst>
            </p:cNvPr>
            <p:cNvSpPr/>
            <p:nvPr/>
          </p:nvSpPr>
          <p:spPr>
            <a:xfrm>
              <a:off x="329395" y="2058230"/>
              <a:ext cx="6806215" cy="8771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836E66-7A80-D84B-ACF1-DBB2DBFDCBF5}"/>
                    </a:ext>
                  </a:extLst>
                </p:cNvPr>
                <p:cNvSpPr txBox="1"/>
                <p:nvPr/>
              </p:nvSpPr>
              <p:spPr>
                <a:xfrm>
                  <a:off x="2078238" y="2084652"/>
                  <a:ext cx="566211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b="1" dirty="0"/>
                    <a:t>non-rigid</a:t>
                  </a:r>
                  <a:r>
                    <a:rPr lang="en-GB" sz="1200" dirty="0"/>
                    <a:t> LISA array with flexing arms (due to eccentricity)</a:t>
                  </a:r>
                  <a:endParaRPr lang="en-GB" sz="1200" b="1" dirty="0"/>
                </a:p>
                <a:p>
                  <a:r>
                    <a:rPr lang="en-GB" sz="1200" dirty="0">
                      <a:sym typeface="Wingdings" pitchFamily="2" charset="2"/>
                    </a:rPr>
                    <a:t> </a:t>
                  </a:r>
                  <a:r>
                    <a:rPr lang="en-GB" sz="1200" dirty="0"/>
                    <a:t>based on </a:t>
                  </a:r>
                  <a:r>
                    <a:rPr lang="en-GB" sz="1200" i="1" dirty="0"/>
                    <a:t>Cornish et al., Phys. Rev. D 67, 022001 (2003) </a:t>
                  </a:r>
                  <a:r>
                    <a:rPr lang="en-GB" sz="1200" dirty="0"/>
                    <a:t>with parameterization of </a:t>
                  </a:r>
                  <a:r>
                    <a:rPr lang="en-GB" sz="1200" i="1" dirty="0" err="1"/>
                    <a:t>Krolak</a:t>
                  </a:r>
                  <a:r>
                    <a:rPr lang="en-GB" sz="1200" i="1" dirty="0"/>
                    <a:t> et al., PRD 70, 022003 (2004) </a:t>
                  </a:r>
                  <a:r>
                    <a:rPr lang="en-GB" sz="1200" dirty="0"/>
                    <a:t>i.e.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sz="1200" dirty="0"/>
                    <a:t> true anomalies from barycentre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836E66-7A80-D84B-ACF1-DBB2DBFDC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8238" y="2084652"/>
                  <a:ext cx="5662114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F6A6D2-055B-4240-9107-03759B4EDD74}"/>
                </a:ext>
              </a:extLst>
            </p:cNvPr>
            <p:cNvSpPr txBox="1"/>
            <p:nvPr/>
          </p:nvSpPr>
          <p:spPr>
            <a:xfrm>
              <a:off x="407292" y="2089009"/>
              <a:ext cx="1399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EccentricLISA</a:t>
              </a:r>
              <a:endParaRPr lang="en-GB" sz="1400" b="1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868901-2559-6846-A09B-5D01D525577E}"/>
              </a:ext>
            </a:extLst>
          </p:cNvPr>
          <p:cNvGrpSpPr/>
          <p:nvPr/>
        </p:nvGrpSpPr>
        <p:grpSpPr>
          <a:xfrm>
            <a:off x="323850" y="5805264"/>
            <a:ext cx="8820150" cy="334115"/>
            <a:chOff x="329395" y="2060451"/>
            <a:chExt cx="8820150" cy="33411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8F0A21-45F1-3D4C-A69F-D849FAD7D601}"/>
                </a:ext>
              </a:extLst>
            </p:cNvPr>
            <p:cNvSpPr/>
            <p:nvPr/>
          </p:nvSpPr>
          <p:spPr>
            <a:xfrm>
              <a:off x="329395" y="2060451"/>
              <a:ext cx="8490755" cy="33411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4A040-A71E-E24E-AC4B-CC77D2BFE8D1}"/>
                </a:ext>
              </a:extLst>
            </p:cNvPr>
            <p:cNvSpPr txBox="1"/>
            <p:nvPr/>
          </p:nvSpPr>
          <p:spPr>
            <a:xfrm>
              <a:off x="1718197" y="2089009"/>
              <a:ext cx="7431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/>
                <a:t>see</a:t>
              </a:r>
              <a:r>
                <a:rPr lang="de-DE" sz="1200" dirty="0"/>
                <a:t> </a:t>
              </a:r>
              <a:r>
                <a:rPr lang="de-DE" sz="1200" i="1" dirty="0" err="1"/>
                <a:t>CircularLISA</a:t>
              </a:r>
              <a:endParaRPr lang="en-GB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8C1810-0EA2-BF48-8690-E94C9B15A0E4}"/>
                </a:ext>
              </a:extLst>
            </p:cNvPr>
            <p:cNvSpPr txBox="1"/>
            <p:nvPr/>
          </p:nvSpPr>
          <p:spPr>
            <a:xfrm>
              <a:off x="407292" y="2073620"/>
              <a:ext cx="1277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Swap Option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7DDAD3-F41F-764B-9305-4C0AEDA9DE20}"/>
              </a:ext>
            </a:extLst>
          </p:cNvPr>
          <p:cNvGrpSpPr/>
          <p:nvPr/>
        </p:nvGrpSpPr>
        <p:grpSpPr>
          <a:xfrm>
            <a:off x="329395" y="2924944"/>
            <a:ext cx="8490755" cy="1024817"/>
            <a:chOff x="329395" y="3124908"/>
            <a:chExt cx="8490755" cy="10248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21A3BC-CAD5-B04F-A1C4-C08BFED62A58}"/>
                </a:ext>
              </a:extLst>
            </p:cNvPr>
            <p:cNvGrpSpPr/>
            <p:nvPr/>
          </p:nvGrpSpPr>
          <p:grpSpPr>
            <a:xfrm>
              <a:off x="329395" y="3124908"/>
              <a:ext cx="8490755" cy="1024817"/>
              <a:chOff x="329395" y="2564904"/>
              <a:chExt cx="8490755" cy="102481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7EEEE7-1738-9D41-88C3-0B62D126B065}"/>
                  </a:ext>
                </a:extLst>
              </p:cNvPr>
              <p:cNvSpPr/>
              <p:nvPr/>
            </p:nvSpPr>
            <p:spPr>
              <a:xfrm>
                <a:off x="329395" y="2564904"/>
                <a:ext cx="8490755" cy="102481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+mj-lt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EC355D-8499-5F43-A5F0-AB576D22C66C}"/>
                  </a:ext>
                </a:extLst>
              </p:cNvPr>
              <p:cNvSpPr txBox="1"/>
              <p:nvPr/>
            </p:nvSpPr>
            <p:spPr>
              <a:xfrm>
                <a:off x="407292" y="2603042"/>
                <a:ext cx="1048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The orbits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896737F-D44E-BE48-9795-2551D40954B6}"/>
                      </a:ext>
                    </a:extLst>
                  </p:cNvPr>
                  <p:cNvSpPr txBox="1"/>
                  <p:nvPr/>
                </p:nvSpPr>
                <p:spPr>
                  <a:xfrm>
                    <a:off x="1718198" y="2573226"/>
                    <a:ext cx="7018510" cy="2943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200" b="1" dirty="0"/>
                      <a:t>Eccentric (realistic Keplerian)</a:t>
                    </a:r>
                    <a:r>
                      <a:rPr lang="en-GB" sz="1200" dirty="0"/>
                      <a:t>, with </a:t>
                    </a:r>
                    <a14:m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GB" sz="12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ad>
                          <m:radPr>
                            <m:degHide m:val="on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896737F-D44E-BE48-9795-2551D40954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8198" y="2573226"/>
                    <a:ext cx="7018510" cy="2943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CF3C628-083C-A24A-A426-85ADA06B1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984" y="3480412"/>
              <a:ext cx="4860032" cy="63964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554641-D7C3-004C-B110-2A6D542D733C}"/>
              </a:ext>
            </a:extLst>
          </p:cNvPr>
          <p:cNvGrpSpPr/>
          <p:nvPr/>
        </p:nvGrpSpPr>
        <p:grpSpPr>
          <a:xfrm>
            <a:off x="323850" y="4149080"/>
            <a:ext cx="8490755" cy="1512168"/>
            <a:chOff x="323850" y="4437706"/>
            <a:chExt cx="8490755" cy="15121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2EB2BA-3998-A149-9956-AD960CDDD467}"/>
                </a:ext>
              </a:extLst>
            </p:cNvPr>
            <p:cNvGrpSpPr/>
            <p:nvPr/>
          </p:nvGrpSpPr>
          <p:grpSpPr>
            <a:xfrm>
              <a:off x="323850" y="4437706"/>
              <a:ext cx="8490755" cy="1512168"/>
              <a:chOff x="323850" y="3877702"/>
              <a:chExt cx="8490755" cy="151216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00943A-0160-FF42-9424-527BC3366006}"/>
                  </a:ext>
                </a:extLst>
              </p:cNvPr>
              <p:cNvSpPr/>
              <p:nvPr/>
            </p:nvSpPr>
            <p:spPr>
              <a:xfrm>
                <a:off x="323850" y="3877702"/>
                <a:ext cx="8490755" cy="1512168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+mj-lt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EF5E79-17D3-AF40-9AEE-4A62EB318BAD}"/>
                  </a:ext>
                </a:extLst>
              </p:cNvPr>
              <p:cNvSpPr txBox="1"/>
              <p:nvPr/>
            </p:nvSpPr>
            <p:spPr>
              <a:xfrm>
                <a:off x="384255" y="3917293"/>
                <a:ext cx="1693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Light propagation direction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6034F9-7F82-0845-BFBE-8B34490C9B85}"/>
                  </a:ext>
                </a:extLst>
              </p:cNvPr>
              <p:cNvSpPr txBox="1"/>
              <p:nvPr/>
            </p:nvSpPr>
            <p:spPr>
              <a:xfrm>
                <a:off x="407292" y="4525180"/>
                <a:ext cx="1932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Light propagation 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E675876-E475-6E4B-BDDA-24204F9549AD}"/>
                    </a:ext>
                  </a:extLst>
                </p:cNvPr>
                <p:cNvSpPr txBox="1"/>
                <p:nvPr/>
              </p:nvSpPr>
              <p:spPr>
                <a:xfrm>
                  <a:off x="2222254" y="4467225"/>
                  <a:ext cx="56621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Computed by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2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</m:acc>
                        </m:e>
                        <m:sub>
                          <m:r>
                            <a:rPr lang="de-DE" sz="1200" b="1" i="0" dirty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d>
                        <m:dPr>
                          <m:ctrlPr>
                            <a:rPr lang="de-DE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de-DE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0" dirty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de-DE" sz="1200" b="1" i="0" dirty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  <m:d>
                        <m:dPr>
                          <m:ctrlPr>
                            <a:rPr lang="de-DE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dirty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de-DE" sz="1200" b="1" i="1" dirty="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de-DE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)/|</m:t>
                      </m:r>
                      <m:sSub>
                        <m:sSubPr>
                          <m:ctrlPr>
                            <a:rPr lang="de-DE" sz="1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dirty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de-DE" sz="1200" b="1" dirty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  <m:d>
                        <m:dPr>
                          <m:ctrlPr>
                            <a:rPr lang="de-DE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dirty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de-DE" sz="1200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de-DE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E675876-E475-6E4B-BDDA-24204F954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254" y="4467225"/>
                  <a:ext cx="5662114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709909-7851-8049-8F73-3F7A6A166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380" y="5445818"/>
              <a:ext cx="4522146" cy="3758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931BC17-CBC5-DC44-9CE0-1507AC218C83}"/>
                    </a:ext>
                  </a:extLst>
                </p:cNvPr>
                <p:cNvSpPr txBox="1"/>
                <p:nvPr/>
              </p:nvSpPr>
              <p:spPr>
                <a:xfrm>
                  <a:off x="2222254" y="5085184"/>
                  <a:ext cx="6480399" cy="367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co- and counterrotating arms and flexing due to eccentricity; </a:t>
                  </a:r>
                  <a:r>
                    <a:rPr lang="de-DE" sz="1200" dirty="0" err="1"/>
                    <a:t>with</a:t>
                  </a:r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/3</m:t>
                          </m:r>
                        </m:e>
                      </m:d>
                    </m:oMath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931BC17-CBC5-DC44-9CE0-1507AC218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254" y="5085184"/>
                  <a:ext cx="6480399" cy="3670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78248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9307</TotalTime>
  <Words>1299</Words>
  <Application>Microsoft Macintosh PowerPoint</Application>
  <PresentationFormat>On-screen Show (4:3)</PresentationFormat>
  <Paragraphs>342</Paragraphs>
  <Slides>26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Calibri</vt:lpstr>
      <vt:lpstr>Cambria Math</vt:lpstr>
      <vt:lpstr>Wingdings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Worksheet</vt:lpstr>
      <vt:lpstr>The Forward Model Code Overview and How To</vt:lpstr>
      <vt:lpstr>Outline</vt:lpstr>
      <vt:lpstr>Software Overview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Classes</vt:lpstr>
      <vt:lpstr>The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LISA Journal Club</dc:title>
  <dc:creator>TU-Pseudonym 1143170538591337</dc:creator>
  <cp:lastModifiedBy>TU-Pseudonym 1143170538591337</cp:lastModifiedBy>
  <cp:revision>305</cp:revision>
  <cp:lastPrinted>2020-05-12T16:38:54Z</cp:lastPrinted>
  <dcterms:created xsi:type="dcterms:W3CDTF">2020-04-28T12:06:18Z</dcterms:created>
  <dcterms:modified xsi:type="dcterms:W3CDTF">2020-07-22T08:04:08Z</dcterms:modified>
</cp:coreProperties>
</file>